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mp4" ContentType="video/unknown"/>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20" r:id="rId1"/>
  </p:sldMasterIdLst>
  <p:notesMasterIdLst>
    <p:notesMasterId r:id="rId34"/>
  </p:notesMasterIdLst>
  <p:handoutMasterIdLst>
    <p:handoutMasterId r:id="rId35"/>
  </p:handoutMasterIdLst>
  <p:sldIdLst>
    <p:sldId id="285" r:id="rId2"/>
    <p:sldId id="410" r:id="rId3"/>
    <p:sldId id="411" r:id="rId4"/>
    <p:sldId id="412" r:id="rId5"/>
    <p:sldId id="413" r:id="rId6"/>
    <p:sldId id="414" r:id="rId7"/>
    <p:sldId id="415" r:id="rId8"/>
    <p:sldId id="416" r:id="rId9"/>
    <p:sldId id="429" r:id="rId10"/>
    <p:sldId id="427" r:id="rId11"/>
    <p:sldId id="430" r:id="rId12"/>
    <p:sldId id="428" r:id="rId13"/>
    <p:sldId id="418" r:id="rId14"/>
    <p:sldId id="419" r:id="rId15"/>
    <p:sldId id="420" r:id="rId16"/>
    <p:sldId id="421" r:id="rId17"/>
    <p:sldId id="422" r:id="rId18"/>
    <p:sldId id="423" r:id="rId19"/>
    <p:sldId id="424" r:id="rId20"/>
    <p:sldId id="425" r:id="rId21"/>
    <p:sldId id="426" r:id="rId22"/>
    <p:sldId id="374" r:id="rId23"/>
    <p:sldId id="431" r:id="rId24"/>
    <p:sldId id="433" r:id="rId25"/>
    <p:sldId id="358" r:id="rId26"/>
    <p:sldId id="390" r:id="rId27"/>
    <p:sldId id="380" r:id="rId28"/>
    <p:sldId id="393" r:id="rId29"/>
    <p:sldId id="391" r:id="rId30"/>
    <p:sldId id="401" r:id="rId31"/>
    <p:sldId id="409" r:id="rId32"/>
    <p:sldId id="408" r:id="rId33"/>
  </p:sldIdLst>
  <p:sldSz cx="9144000" cy="6858000" type="screen4x3"/>
  <p:notesSz cx="9296400" cy="6858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166"/>
    <a:srgbClr val="FF5C00"/>
    <a:srgbClr val="8E7887"/>
    <a:srgbClr val="F26522"/>
    <a:srgbClr val="ADFFFF"/>
    <a:srgbClr val="FFFF8E"/>
    <a:srgbClr val="AAF7FF"/>
    <a:srgbClr val="FFCA42"/>
    <a:srgbClr val="AE0F4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365" autoAdjust="0"/>
  </p:normalViewPr>
  <p:slideViewPr>
    <p:cSldViewPr snapToObjects="1">
      <p:cViewPr varScale="1">
        <p:scale>
          <a:sx n="106" d="100"/>
          <a:sy n="106" d="100"/>
        </p:scale>
        <p:origin x="-120" y="-832"/>
      </p:cViewPr>
      <p:guideLst>
        <p:guide orient="horz" pos="2160"/>
        <p:guide pos="2880"/>
      </p:guideLst>
    </p:cSldViewPr>
  </p:slideViewPr>
  <p:notesTextViewPr>
    <p:cViewPr>
      <p:scale>
        <a:sx n="100" d="100"/>
        <a:sy n="100" d="100"/>
      </p:scale>
      <p:origin x="0" y="0"/>
    </p:cViewPr>
  </p:notesTextViewPr>
  <p:sorterViewPr>
    <p:cViewPr>
      <p:scale>
        <a:sx n="141" d="100"/>
        <a:sy n="141" d="100"/>
      </p:scale>
      <p:origin x="0" y="1104"/>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42900"/>
          </a:xfrm>
          <a:prstGeom prst="rect">
            <a:avLst/>
          </a:prstGeom>
        </p:spPr>
        <p:txBody>
          <a:bodyPr vert="horz" lIns="91440" tIns="45720" rIns="91440" bIns="45720" rtlCol="0"/>
          <a:lstStyle>
            <a:lvl1pPr algn="r">
              <a:defRPr sz="1200"/>
            </a:lvl1pPr>
          </a:lstStyle>
          <a:p>
            <a:fld id="{7E3EAB25-3305-6A41-BEF1-8B461F075200}" type="datetimeFigureOut">
              <a:rPr lang="en-US" smtClean="0"/>
              <a:pPr/>
              <a:t>8/28/12</a:t>
            </a:fld>
            <a:endParaRPr lang="en-US"/>
          </a:p>
        </p:txBody>
      </p:sp>
      <p:sp>
        <p:nvSpPr>
          <p:cNvPr id="4" name="Footer Placeholder 3"/>
          <p:cNvSpPr>
            <a:spLocks noGrp="1"/>
          </p:cNvSpPr>
          <p:nvPr>
            <p:ph type="ftr" sz="quarter" idx="2"/>
          </p:nvPr>
        </p:nvSpPr>
        <p:spPr>
          <a:xfrm>
            <a:off x="0" y="6513910"/>
            <a:ext cx="402844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513910"/>
            <a:ext cx="4028440" cy="342900"/>
          </a:xfrm>
          <a:prstGeom prst="rect">
            <a:avLst/>
          </a:prstGeom>
        </p:spPr>
        <p:txBody>
          <a:bodyPr vert="horz" lIns="91440" tIns="45720" rIns="91440" bIns="45720" rtlCol="0" anchor="b"/>
          <a:lstStyle>
            <a:lvl1pPr algn="r">
              <a:defRPr sz="1200"/>
            </a:lvl1pPr>
          </a:lstStyle>
          <a:p>
            <a:fld id="{59827837-D087-A04B-9E19-8365DB198211}" type="slidenum">
              <a:rPr lang="en-US" smtClean="0"/>
              <a:pPr/>
              <a:t>‹#›</a:t>
            </a:fld>
            <a:endParaRPr lang="en-US"/>
          </a:p>
        </p:txBody>
      </p:sp>
    </p:spTree>
    <p:extLst>
      <p:ext uri="{BB962C8B-B14F-4D97-AF65-F5344CB8AC3E}">
        <p14:creationId xmlns:p14="http://schemas.microsoft.com/office/powerpoint/2010/main" val="28361956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2900"/>
          </a:xfrm>
          <a:prstGeom prst="rect">
            <a:avLst/>
          </a:prstGeom>
        </p:spPr>
        <p:txBody>
          <a:bodyPr vert="horz" lIns="91440" tIns="45720" rIns="91440" bIns="45720" rtlCol="0"/>
          <a:lstStyle>
            <a:lvl1pPr algn="l">
              <a:defRPr sz="1200">
                <a:ea typeface="ＭＳ Ｐゴシック" charset="-128"/>
                <a:cs typeface="ＭＳ Ｐゴシック" charset="-128"/>
              </a:defRPr>
            </a:lvl1pPr>
          </a:lstStyle>
          <a:p>
            <a:pPr>
              <a:defRPr/>
            </a:pPr>
            <a:endParaRPr lang="en-US"/>
          </a:p>
        </p:txBody>
      </p:sp>
      <p:sp>
        <p:nvSpPr>
          <p:cNvPr id="3" name="Date Placeholder 2"/>
          <p:cNvSpPr>
            <a:spLocks noGrp="1"/>
          </p:cNvSpPr>
          <p:nvPr>
            <p:ph type="dt" idx="1"/>
          </p:nvPr>
        </p:nvSpPr>
        <p:spPr>
          <a:xfrm>
            <a:off x="5265809" y="0"/>
            <a:ext cx="4028440" cy="3429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7056DC97-EBC7-2646-B9DC-556BF613950D}" type="datetime1">
              <a:rPr lang="en-US"/>
              <a:pPr/>
              <a:t>8/28/12</a:t>
            </a:fld>
            <a:endParaRPr lang="en-US"/>
          </a:p>
        </p:txBody>
      </p:sp>
      <p:sp>
        <p:nvSpPr>
          <p:cNvPr id="4" name="Slide Image Placeholder 3"/>
          <p:cNvSpPr>
            <a:spLocks noGrp="1" noRot="1" noChangeAspect="1"/>
          </p:cNvSpPr>
          <p:nvPr>
            <p:ph type="sldImg" idx="2"/>
          </p:nvPr>
        </p:nvSpPr>
        <p:spPr>
          <a:xfrm>
            <a:off x="29337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929640" y="3257550"/>
            <a:ext cx="7437120" cy="30861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6513910"/>
            <a:ext cx="4028440" cy="342900"/>
          </a:xfrm>
          <a:prstGeom prst="rect">
            <a:avLst/>
          </a:prstGeom>
        </p:spPr>
        <p:txBody>
          <a:bodyPr vert="horz" lIns="91440" tIns="45720" rIns="91440" bIns="45720" rtlCol="0" anchor="b"/>
          <a:lstStyle>
            <a:lvl1pPr algn="l">
              <a:defRPr sz="1200">
                <a:ea typeface="ＭＳ Ｐゴシック" charset="-128"/>
                <a:cs typeface="ＭＳ Ｐゴシック" charset="-128"/>
              </a:defRPr>
            </a:lvl1pPr>
          </a:lstStyle>
          <a:p>
            <a:pPr>
              <a:defRPr/>
            </a:pPr>
            <a:endParaRPr lang="en-US"/>
          </a:p>
        </p:txBody>
      </p:sp>
      <p:sp>
        <p:nvSpPr>
          <p:cNvPr id="7" name="Slide Number Placeholder 6"/>
          <p:cNvSpPr>
            <a:spLocks noGrp="1"/>
          </p:cNvSpPr>
          <p:nvPr>
            <p:ph type="sldNum" sz="quarter" idx="5"/>
          </p:nvPr>
        </p:nvSpPr>
        <p:spPr>
          <a:xfrm>
            <a:off x="5265809" y="6513910"/>
            <a:ext cx="4028440" cy="3429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9019C0C-DAE1-044C-81FB-757B375103E1}" type="slidenum">
              <a:rPr lang="en-US"/>
              <a:pPr/>
              <a:t>‹#›</a:t>
            </a:fld>
            <a:endParaRPr lang="en-US"/>
          </a:p>
        </p:txBody>
      </p:sp>
    </p:spTree>
    <p:extLst>
      <p:ext uri="{BB962C8B-B14F-4D97-AF65-F5344CB8AC3E}">
        <p14:creationId xmlns:p14="http://schemas.microsoft.com/office/powerpoint/2010/main" val="13210719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25D9C6-0111-4C5D-9F80-E40798883C83}"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Sasha had</a:t>
            </a:r>
            <a:r>
              <a:rPr lang="en-US" baseline="0" dirty="0" smtClean="0"/>
              <a:t> been asked by a company who had previously created genetic simulations how he would have done it. This is our story.</a:t>
            </a:r>
            <a:endParaRPr lang="en-US" dirty="0"/>
          </a:p>
        </p:txBody>
      </p:sp>
      <p:sp>
        <p:nvSpPr>
          <p:cNvPr id="4" name="Slide Number Placeholder 3"/>
          <p:cNvSpPr>
            <a:spLocks noGrp="1"/>
          </p:cNvSpPr>
          <p:nvPr>
            <p:ph type="sldNum" sz="quarter" idx="10"/>
          </p:nvPr>
        </p:nvSpPr>
        <p:spPr/>
        <p:txBody>
          <a:bodyPr/>
          <a:lstStyle/>
          <a:p>
            <a:fld id="{B419356F-F30D-412B-A752-EA02A21B5FAD}"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603B0407-D9B1-1442-A5E0-7D90244E049A}" type="datetime1">
              <a:rPr lang="en-US" smtClean="0"/>
              <a:pPr/>
              <a:t>8/28/12</a:t>
            </a:fld>
            <a:endParaRPr lang="en-US"/>
          </a:p>
        </p:txBody>
      </p:sp>
      <p:sp>
        <p:nvSpPr>
          <p:cNvPr id="8" name="Slide Number Placeholder 7"/>
          <p:cNvSpPr>
            <a:spLocks noGrp="1"/>
          </p:cNvSpPr>
          <p:nvPr>
            <p:ph type="sldNum" sz="quarter" idx="11"/>
          </p:nvPr>
        </p:nvSpPr>
        <p:spPr/>
        <p:txBody>
          <a:bodyPr/>
          <a:lstStyle/>
          <a:p>
            <a:fld id="{D8BEE5D6-EC65-8144-B161-98E75A115E9D}" type="slidenum">
              <a:rPr lang="en-US" smtClean="0"/>
              <a:pPr/>
              <a:t>‹#›</a:t>
            </a:fld>
            <a:endParaRPr lang="en-US"/>
          </a:p>
        </p:txBody>
      </p:sp>
      <p:sp>
        <p:nvSpPr>
          <p:cNvPr id="9" name="Footer Placeholder 8"/>
          <p:cNvSpPr>
            <a:spLocks noGrp="1"/>
          </p:cNvSpPr>
          <p:nvPr>
            <p:ph type="ftr" sz="quarter" idx="12"/>
          </p:nvPr>
        </p:nvSpPr>
        <p:spPr/>
        <p:txBody>
          <a:body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DC050DD3-1C08-D843-AFC6-62DFBDF2B2D8}" type="datetime1">
              <a:rPr lang="en-US" smtClean="0"/>
              <a:pPr/>
              <a:t>8/28/12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78DF7B6-22C3-A749-9C52-9090B61EEF68}"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0857D4-66C3-E349-8162-F3C183B2135C}" type="datetime1">
              <a:rPr lang="en-US" smtClean="0"/>
              <a:pPr/>
              <a:t>8/28/12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474A0640-C397-D648-9D87-69EBCA4A4450}" type="slidenum">
              <a:rPr lang="en-US" smtClean="0"/>
              <a:pPr/>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81BA3FBE-D0E9-3C40-B82B-5F69BB801FDC}" type="datetime1">
              <a:rPr lang="en-US" smtClean="0"/>
              <a:pPr/>
              <a:t>8/28/12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C2F2266-D49C-F64B-9D03-3FD9C2CC0254}" type="slidenum">
              <a:rPr lang="en-US" smtClean="0"/>
              <a:pPr/>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942C52B-4651-BC4A-974B-392F2B02CCEA}" type="datetime1">
              <a:rPr lang="en-US" smtClean="0"/>
              <a:pPr/>
              <a:t>8/28/12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8BC07302-D6BE-AF4C-9950-B1FE0CB16F84}" type="slidenum">
              <a:rPr lang="en-US" smtClean="0"/>
              <a:pPr/>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4F40D2E-7531-054F-8CD2-66296528F79F}" type="datetime1">
              <a:rPr lang="en-US" smtClean="0"/>
              <a:pPr/>
              <a:t>8/28/12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121CBF09-EB80-9D47-A52D-07234F12812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E76AAE-B222-C14F-81B9-643E29EECA8C}" type="datetime1">
              <a:rPr lang="en-US" smtClean="0"/>
              <a:pPr/>
              <a:t>8/28/12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DD81B05D-B3E5-BD41-A21A-A402D5D052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0FF6EC-5587-4B44-802C-EDCCCDBAFC8C}" type="datetime1">
              <a:rPr lang="en-US" smtClean="0"/>
              <a:pPr/>
              <a:t>8/28/12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2B652AF-11DD-3F4B-90C7-93E51EF8C90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B29C8B-57C4-9843-946C-A71F27C23E4A}" type="datetime1">
              <a:rPr lang="en-US" smtClean="0"/>
              <a:pPr/>
              <a:t>8/28/12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AF13BB44-480E-8642-BBF1-732113A586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757CFD-4EE4-8643-BA59-3B096C949181}" type="datetime1">
              <a:rPr lang="en-US" smtClean="0"/>
              <a:pPr/>
              <a:t>8/28/12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D346A37-1630-F94D-9D13-C536018D7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ED84AC-1CF6-2D4E-804E-198D9786F524}" type="datetime1">
              <a:rPr lang="en-US" smtClean="0"/>
              <a:pPr/>
              <a:t>8/28/12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47CB3290-8F1C-D04F-8EB0-CE676DD1A2B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3924300" cy="4267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3438" y="1752600"/>
            <a:ext cx="3924300" cy="4267200"/>
          </a:xfrm>
          <a:prstGeom prst="rect">
            <a:avLst/>
          </a:prstGeom>
        </p:spPr>
        <p:txBody>
          <a:bodyPr rtlCol="0">
            <a:normAutofit/>
          </a:bodyPr>
          <a:lstStyle/>
          <a:p>
            <a:pPr lvl="0"/>
            <a:endParaRPr lang="en-US" noProof="0"/>
          </a:p>
        </p:txBody>
      </p:sp>
      <p:sp>
        <p:nvSpPr>
          <p:cNvPr id="5" name="Date Placeholder 4"/>
          <p:cNvSpPr>
            <a:spLocks noGrp="1"/>
          </p:cNvSpPr>
          <p:nvPr>
            <p:ph type="dt" sz="half" idx="10"/>
          </p:nvPr>
        </p:nvSpPr>
        <p:spPr>
          <a:xfrm>
            <a:off x="609600" y="6245225"/>
            <a:ext cx="1981200" cy="476250"/>
          </a:xfrm>
          <a:prstGeom prst="rect">
            <a:avLst/>
          </a:prstGeo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1981200" cy="476250"/>
          </a:xfrm>
          <a:prstGeom prst="rect">
            <a:avLst/>
          </a:prstGeom>
        </p:spPr>
        <p:txBody>
          <a:bodyPr/>
          <a:lstStyle>
            <a:lvl1pPr>
              <a:defRPr/>
            </a:lvl1pPr>
          </a:lstStyle>
          <a:p>
            <a:pPr>
              <a:defRPr/>
            </a:pPr>
            <a:fld id="{E0667068-6076-B641-BFBA-2141F81D0F2A}" type="slidenum">
              <a:rPr lang="en-US"/>
              <a:pPr>
                <a:defRPr/>
              </a:pPr>
              <a:t>‹#›</a:t>
            </a:fld>
            <a:endParaRPr lang="en-US"/>
          </a:p>
        </p:txBody>
      </p:sp>
    </p:spTree>
    <p:extLst>
      <p:ext uri="{BB962C8B-B14F-4D97-AF65-F5344CB8AC3E}">
        <p14:creationId xmlns:p14="http://schemas.microsoft.com/office/powerpoint/2010/main" val="3758228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667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3438" y="1752600"/>
            <a:ext cx="3924300"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3438" y="3962400"/>
            <a:ext cx="3924300"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5225"/>
            <a:ext cx="19812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1981200" cy="476250"/>
          </a:xfrm>
        </p:spPr>
        <p:txBody>
          <a:bodyPr/>
          <a:lstStyle>
            <a:lvl1pPr>
              <a:defRPr/>
            </a:lvl1pPr>
          </a:lstStyle>
          <a:p>
            <a:fld id="{35D1E0D4-ECE9-CD4C-A4B9-F7D2926A982E}" type="slidenum">
              <a:rPr lang="en-US"/>
              <a:pPr/>
              <a:t>‹#›</a:t>
            </a:fld>
            <a:endParaRPr lang="en-US"/>
          </a:p>
        </p:txBody>
      </p:sp>
    </p:spTree>
    <p:extLst>
      <p:ext uri="{BB962C8B-B14F-4D97-AF65-F5344CB8AC3E}">
        <p14:creationId xmlns:p14="http://schemas.microsoft.com/office/powerpoint/2010/main" val="30072123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990600"/>
          </a:xfrm>
          <a:prstGeom prst="rect">
            <a:avLst/>
          </a:prstGeom>
        </p:spPr>
        <p:txBody>
          <a:bodyPr vert="horz" lIns="91440" tIns="45720" rIns="91440" bIns="45720" rtlCol="0" anchor="b">
            <a:noAutofit/>
          </a:bodyPr>
          <a:lstStyle/>
          <a:p>
            <a:r>
              <a:rPr lang="en-US" dirty="0" smtClean="0"/>
              <a:t>Click to edit Master title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0C4986D-6BE9-4264-908F-02DB36FD8D6C}" type="datetime1">
              <a:rPr lang="en-US" smtClean="0"/>
              <a:t>8/28/12</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r>
              <a:rPr lang="en-US" smtClean="0"/>
              <a:t>Footer Text</a:t>
            </a:r>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A9B540C-44DA-4F69-89C9-7C84606640D3}" type="slidenum">
              <a:rPr lang="en-US" smtClean="0"/>
              <a:pPr/>
              <a:t>‹#›</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 id="2147484332" r:id="rId12"/>
    <p:sldLayoutId id="2147484333" r:id="rId13"/>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jpe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jpeg"/><Relationship Id="rId10"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jpeg"/><Relationship Id="rId6" Type="http://schemas.openxmlformats.org/officeDocument/2006/relationships/image" Target="../media/image18.png"/><Relationship Id="rId1" Type="http://schemas.openxmlformats.org/officeDocument/2006/relationships/slideLayout" Target="../slideLayouts/slideLayout12.xml"/><Relationship Id="rId2"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QA_short_kids.mp4" TargetMode="External"/><Relationship Id="rId4" Type="http://schemas.openxmlformats.org/officeDocument/2006/relationships/image" Target="../media/image20.jpeg"/><Relationship Id="rId5" Type="http://schemas.openxmlformats.org/officeDocument/2006/relationships/image" Target="../media/image21.wmf"/><Relationship Id="rId6" Type="http://schemas.openxmlformats.org/officeDocument/2006/relationships/image" Target="../media/image22.wmf"/><Relationship Id="rId1" Type="http://schemas.openxmlformats.org/officeDocument/2006/relationships/slideLayout" Target="../slideLayouts/slideLayout2.xml"/><Relationship Id="rId2" Type="http://schemas.openxmlformats.org/officeDocument/2006/relationships/image" Target="../media/image19.wmf"/></Relationships>
</file>

<file path=ppt/slides/_rels/slide6.xml.rels><?xml version="1.0" encoding="UTF-8" standalone="yes"?>
<Relationships xmlns="http://schemas.openxmlformats.org/package/2006/relationships"><Relationship Id="rId3" Type="http://schemas.microsoft.com/office/2007/relationships/media" Target="file://localhost/Users/sbarab/Documents/Writing%20Programs/presentations/hong_kong/water/class_discuss.wmv" TargetMode="External"/><Relationship Id="rId4" Type="http://schemas.openxmlformats.org/officeDocument/2006/relationships/video" Target="file://localhost/Users/sbarab/Documents/Writing%20Programs/presentations/hong_kong/water/class_discuss.wmv" TargetMode="External"/><Relationship Id="rId5" Type="http://schemas.openxmlformats.org/officeDocument/2006/relationships/slideLayout" Target="../slideLayouts/slideLayout13.xml"/><Relationship Id="rId6" Type="http://schemas.openxmlformats.org/officeDocument/2006/relationships/image" Target="../media/image23.png"/><Relationship Id="rId7" Type="http://schemas.openxmlformats.org/officeDocument/2006/relationships/image" Target="../media/image24.jpeg"/><Relationship Id="rId8" Type="http://schemas.openxmlformats.org/officeDocument/2006/relationships/image" Target="../media/image25.jpeg"/><Relationship Id="rId9" Type="http://schemas.openxmlformats.org/officeDocument/2006/relationships/image" Target="../media/image26.png"/><Relationship Id="rId1" Type="http://schemas.microsoft.com/office/2007/relationships/media" Target="file://localhost/Users/sbarab/Documents/Writing%20Programs/presentations/hong_kong/water/day3_debrief3-M4V04091.wmv" TargetMode="External"/><Relationship Id="rId2" Type="http://schemas.openxmlformats.org/officeDocument/2006/relationships/video" Target="file://localhost/Users/sbarab/Documents/Writing%20Programs/presentations/hong_kong/water/day3_debrief3-M4V04091.wmv"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1" Type="http://schemas.microsoft.com/office/2007/relationships/media" Target="../media/media1.mp4"/><Relationship Id="rId2" Type="http://schemas.openxmlformats.org/officeDocument/2006/relationships/video" Target="../media/media1.mp4"/></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emf"/><Relationship Id="rId5" Type="http://schemas.openxmlformats.org/officeDocument/2006/relationships/image" Target="../media/image37.emf"/><Relationship Id="rId6"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 Id="rId3"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jpeg"/><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microsoft.com/office/2007/relationships/media" Target="Forgiveness%20videos%20-%20GLS:treated.m4v" TargetMode="External"/><Relationship Id="rId4" Type="http://schemas.openxmlformats.org/officeDocument/2006/relationships/video" Target="Forgiveness%20videos%20-%20GLS:treated.m4v" TargetMode="External"/><Relationship Id="rId5" Type="http://schemas.openxmlformats.org/officeDocument/2006/relationships/slideLayout" Target="../slideLayouts/slideLayout2.xml"/><Relationship Id="rId6" Type="http://schemas.openxmlformats.org/officeDocument/2006/relationships/image" Target="../media/image54.png"/><Relationship Id="rId7" Type="http://schemas.openxmlformats.org/officeDocument/2006/relationships/image" Target="../media/image55.png"/><Relationship Id="rId8" Type="http://schemas.openxmlformats.org/officeDocument/2006/relationships/image" Target="../media/image56.png"/><Relationship Id="rId9" Type="http://schemas.openxmlformats.org/officeDocument/2006/relationships/image" Target="../media/image57.png"/><Relationship Id="rId1" Type="http://schemas.microsoft.com/office/2007/relationships/media" Target="Forgiveness%20videos%20-%20GLS:Forgiveness%20desolved.mov" TargetMode="External"/><Relationship Id="rId2" Type="http://schemas.openxmlformats.org/officeDocument/2006/relationships/video" Target="Forgiveness%20videos%20-%20GLS:Forgiveness%20desolved.mov"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 Id="rId3"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hyperlink" Target="http://youtu.be/dE1DuBesGYM" TargetMode="External"/><Relationship Id="rId4" Type="http://schemas.openxmlformats.org/officeDocument/2006/relationships/image" Target="../media/image60.png"/><Relationship Id="rId5"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hyperlink" Target="http://events.mediasite.com/Mediasite/Play/33fbffe342a844fbb72c893a6730731c1d?catalog=4fc740c3-f691-4b2d-824f-6d7df99fee1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hyperlink" Target="http://vimeo.com/43498849" TargetMode="External"/><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6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8.png"/><Relationship Id="rId1" Type="http://schemas.openxmlformats.org/officeDocument/2006/relationships/slideLayout" Target="../slideLayouts/slideLayout2.xml"/><Relationship Id="rId2" Type="http://schemas.openxmlformats.org/officeDocument/2006/relationships/image" Target="../media/image67.png"/></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4"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 Id="rId3"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png"/><Relationship Id="rId1" Type="http://schemas.openxmlformats.org/officeDocument/2006/relationships/slideLayout" Target="../slideLayouts/slideLayout2.xml"/><Relationship Id="rId2"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172200"/>
            <a:ext cx="9144000" cy="685800"/>
          </a:xfrm>
          <a:prstGeom prst="rect">
            <a:avLst/>
          </a:prstGeom>
          <a:solidFill>
            <a:srgbClr val="AE0F40"/>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ＭＳ Ｐゴシック" charset="0"/>
              <a:cs typeface="ＭＳ Ｐゴシック" charset="0"/>
            </a:endParaRPr>
          </a:p>
        </p:txBody>
      </p:sp>
      <p:sp>
        <p:nvSpPr>
          <p:cNvPr id="14342" name="TextBox 7"/>
          <p:cNvSpPr txBox="1">
            <a:spLocks noChangeArrowheads="1"/>
          </p:cNvSpPr>
          <p:nvPr/>
        </p:nvSpPr>
        <p:spPr bwMode="auto">
          <a:xfrm>
            <a:off x="1654463" y="152400"/>
            <a:ext cx="5840060" cy="1569660"/>
          </a:xfrm>
          <a:prstGeom prst="rect">
            <a:avLst/>
          </a:prstGeom>
          <a:noFill/>
          <a:ln w="9525">
            <a:noFill/>
            <a:miter lim="800000"/>
            <a:headEnd/>
            <a:tailEnd/>
          </a:ln>
        </p:spPr>
        <p:txBody>
          <a:bodyPr wrap="none">
            <a:spAutoFit/>
          </a:bodyPr>
          <a:lstStyle/>
          <a:p>
            <a:pPr algn="ctr">
              <a:defRPr/>
            </a:pPr>
            <a:r>
              <a:rPr lang="en-US" sz="4800" b="1" dirty="0" smtClean="0">
                <a:ln w="12700" cap="flat" cmpd="sng" algn="ctr">
                  <a:solidFill>
                    <a:srgbClr val="000000"/>
                  </a:solidFill>
                  <a:prstDash val="solid"/>
                  <a:round/>
                  <a:headEnd type="none" w="med" len="med"/>
                  <a:tailEnd type="none" w="med" len="med"/>
                </a:ln>
                <a:solidFill>
                  <a:srgbClr val="AE0F40"/>
                </a:solidFill>
                <a:latin typeface="Arial Black" charset="0"/>
                <a:ea typeface="Arial Black" charset="0"/>
                <a:cs typeface="Arial Black" charset="0"/>
              </a:rPr>
              <a:t>Center for </a:t>
            </a:r>
          </a:p>
          <a:p>
            <a:pPr algn="ctr">
              <a:defRPr/>
            </a:pPr>
            <a:r>
              <a:rPr lang="en-US" sz="4800" b="1" dirty="0" smtClean="0">
                <a:ln w="12700" cap="flat" cmpd="sng" algn="ctr">
                  <a:solidFill>
                    <a:schemeClr val="tx1"/>
                  </a:solidFill>
                  <a:prstDash val="solid"/>
                  <a:round/>
                  <a:headEnd type="none" w="med" len="med"/>
                  <a:tailEnd type="none" w="med" len="med"/>
                </a:ln>
                <a:solidFill>
                  <a:srgbClr val="AE0F40"/>
                </a:solidFill>
                <a:latin typeface="Arial Black" charset="0"/>
                <a:ea typeface="Arial Black" charset="0"/>
                <a:cs typeface="Arial Black" charset="0"/>
              </a:rPr>
              <a:t>Games &amp; </a:t>
            </a:r>
            <a:r>
              <a:rPr lang="en-US" sz="4800" b="1" dirty="0" smtClean="0">
                <a:ln w="12700" cap="flat" cmpd="sng" algn="ctr">
                  <a:solidFill>
                    <a:srgbClr val="BB1036"/>
                  </a:solidFill>
                  <a:prstDash val="solid"/>
                  <a:round/>
                  <a:headEnd type="none" w="med" len="med"/>
                  <a:tailEnd type="none" w="med" len="med"/>
                </a:ln>
                <a:solidFill>
                  <a:srgbClr val="FFCA42"/>
                </a:solidFill>
                <a:latin typeface="Arial Black" charset="0"/>
                <a:ea typeface="Arial Black" charset="0"/>
                <a:cs typeface="Arial Black" charset="0"/>
              </a:rPr>
              <a:t>Impact</a:t>
            </a:r>
            <a:endParaRPr lang="en-US" sz="4800" b="1" dirty="0">
              <a:ln w="12700" cap="flat" cmpd="sng" algn="ctr">
                <a:solidFill>
                  <a:srgbClr val="000000"/>
                </a:solidFill>
                <a:prstDash val="solid"/>
                <a:round/>
                <a:headEnd type="none" w="med" len="med"/>
                <a:tailEnd type="none" w="med" len="med"/>
              </a:ln>
              <a:solidFill>
                <a:srgbClr val="AE0F40"/>
              </a:solidFill>
              <a:latin typeface="Arial Black" charset="0"/>
              <a:ea typeface="Arial Black" charset="0"/>
              <a:cs typeface="Arial Black" charset="0"/>
            </a:endParaRPr>
          </a:p>
        </p:txBody>
      </p:sp>
      <p:pic>
        <p:nvPicPr>
          <p:cNvPr id="14340" name="Picture 11" descr="logo2 - e-line media.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4162425"/>
            <a:ext cx="19748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5975" y="1879600"/>
            <a:ext cx="2438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2"/>
          <p:cNvSpPr txBox="1">
            <a:spLocks noChangeArrowheads="1"/>
          </p:cNvSpPr>
          <p:nvPr/>
        </p:nvSpPr>
        <p:spPr bwMode="auto">
          <a:xfrm>
            <a:off x="3581400" y="3624262"/>
            <a:ext cx="20193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b="1" dirty="0"/>
              <a:t>in partnership with</a:t>
            </a:r>
          </a:p>
        </p:txBody>
      </p:sp>
      <p:pic>
        <p:nvPicPr>
          <p:cNvPr id="14343"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3300" y="5527675"/>
            <a:ext cx="1600200" cy="1139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344"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100" y="5527675"/>
            <a:ext cx="1600200" cy="1139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345" name="Picture 16" descr="iStock_000003438015Medium.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59200" y="5527675"/>
            <a:ext cx="1600200" cy="1139825"/>
          </a:xfrm>
          <a:prstGeom prst="rect">
            <a:avLst/>
          </a:prstGeom>
          <a:noFill/>
          <a:ln w="6350">
            <a:solidFill>
              <a:schemeClr val="tx1"/>
            </a:solidFill>
            <a:round/>
            <a:headEnd/>
            <a:tailEnd/>
          </a:ln>
          <a:extLst>
            <a:ext uri="{909E8E84-426E-40dd-AFC4-6F175D3DCCD1}">
              <a14:hiddenFill xmlns:a14="http://schemas.microsoft.com/office/drawing/2010/main">
                <a:solidFill>
                  <a:srgbClr val="FFFFFF"/>
                </a:solidFill>
              </a14:hiddenFill>
            </a:ext>
          </a:extLst>
        </p:spPr>
      </p:pic>
      <p:pic>
        <p:nvPicPr>
          <p:cNvPr id="14346" name="Picture 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68500" y="5527675"/>
            <a:ext cx="1600200" cy="1139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347" name="Picture 1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562600" y="5527675"/>
            <a:ext cx="1600200" cy="1139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348" name="Picture 20" descr="skysong_logo_white.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3956050"/>
            <a:ext cx="1689100"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rotWithShape="1">
          <a:blip r:embed="rId10"/>
          <a:srcRect l="31514"/>
          <a:stretch/>
        </p:blipFill>
        <p:spPr>
          <a:xfrm>
            <a:off x="6324600" y="2000613"/>
            <a:ext cx="1864361" cy="56478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603409"/>
            <a:ext cx="7886700" cy="2933700"/>
          </a:xfrm>
          <a:solidFill>
            <a:schemeClr val="accent6">
              <a:lumMod val="40000"/>
              <a:lumOff val="60000"/>
            </a:schemeClr>
          </a:solidFill>
          <a:ln>
            <a:solidFill>
              <a:srgbClr val="7BD163"/>
            </a:solidFill>
          </a:ln>
          <a:effectLst>
            <a:outerShdw blurRad="63500" sx="102000" sy="102000" algn="ctr" rotWithShape="0">
              <a:prstClr val="black">
                <a:alpha val="40000"/>
              </a:prstClr>
            </a:outerShdw>
            <a:softEdge rad="88900"/>
          </a:effectLst>
        </p:spPr>
        <p:style>
          <a:lnRef idx="2">
            <a:schemeClr val="accent1"/>
          </a:lnRef>
          <a:fillRef idx="1">
            <a:schemeClr val="lt1"/>
          </a:fillRef>
          <a:effectRef idx="0">
            <a:schemeClr val="accent1"/>
          </a:effectRef>
          <a:fontRef idx="minor">
            <a:schemeClr val="dk1"/>
          </a:fontRef>
        </p:style>
        <p:txBody>
          <a:bodyPr>
            <a:normAutofit lnSpcReduction="10000"/>
          </a:bodyPr>
          <a:lstStyle/>
          <a:p>
            <a:pPr eaLnBrk="1" hangingPunct="1">
              <a:buFont typeface="Arial" charset="0"/>
              <a:buNone/>
            </a:pPr>
            <a:endParaRPr lang="en-US" sz="2000" smtClean="0">
              <a:solidFill>
                <a:srgbClr val="000000"/>
              </a:solidFill>
              <a:ea typeface="ＭＳ Ｐゴシック" charset="-128"/>
              <a:cs typeface="ＭＳ Ｐゴシック" charset="-128"/>
            </a:endParaRPr>
          </a:p>
          <a:p>
            <a:pPr eaLnBrk="1" hangingPunct="1">
              <a:buFont typeface="Arial" charset="0"/>
              <a:buNone/>
            </a:pPr>
            <a:r>
              <a:rPr lang="en-US" sz="2000" smtClean="0">
                <a:solidFill>
                  <a:srgbClr val="000000"/>
                </a:solidFill>
                <a:ea typeface="ＭＳ Ｐゴシック" charset="-128"/>
                <a:cs typeface="ＭＳ Ｐゴシック" charset="-128"/>
              </a:rPr>
              <a:t>Whereas young people become accomplished in geometry and mathematics, and wise within these limits, prudent young people do not seem to be found. The reason is that prudence is concerned with particulars as well as universals, and particulars become known from experience, but a young person lacks experience... </a:t>
            </a:r>
          </a:p>
          <a:p>
            <a:pPr eaLnBrk="1" hangingPunct="1">
              <a:buFont typeface="Arial" charset="0"/>
              <a:buNone/>
            </a:pPr>
            <a:endParaRPr lang="en-US" sz="2000" smtClean="0">
              <a:solidFill>
                <a:srgbClr val="000000"/>
              </a:solidFill>
              <a:ea typeface="ＭＳ Ｐゴシック" charset="-128"/>
              <a:cs typeface="ＭＳ Ｐゴシック" charset="-128"/>
            </a:endParaRPr>
          </a:p>
          <a:p>
            <a:pPr eaLnBrk="1" hangingPunct="1">
              <a:buFont typeface="Arial" charset="0"/>
              <a:buNone/>
            </a:pPr>
            <a:r>
              <a:rPr lang="en-US" sz="2000" smtClean="0">
                <a:solidFill>
                  <a:srgbClr val="000000"/>
                </a:solidFill>
                <a:ea typeface="ＭＳ Ｐゴシック" charset="-128"/>
                <a:cs typeface="ＭＳ Ｐゴシック" charset="-128"/>
              </a:rPr>
              <a:t>					(</a:t>
            </a:r>
            <a:r>
              <a:rPr lang="en-US" sz="2000" i="1" smtClean="0">
                <a:solidFill>
                  <a:srgbClr val="000000"/>
                </a:solidFill>
                <a:ea typeface="ＭＳ Ｐゴシック" charset="-128"/>
                <a:cs typeface="ＭＳ Ｐゴシック" charset="-128"/>
              </a:rPr>
              <a:t>Nichomachean Ethics</a:t>
            </a:r>
            <a:r>
              <a:rPr lang="en-US" sz="2000" smtClean="0">
                <a:solidFill>
                  <a:srgbClr val="000000"/>
                </a:solidFill>
                <a:ea typeface="ＭＳ Ｐゴシック" charset="-128"/>
                <a:cs typeface="ＭＳ Ｐゴシック" charset="-128"/>
              </a:rPr>
              <a:t> 1142 a).</a:t>
            </a:r>
            <a:endParaRPr lang="en-US" sz="2000" i="1" smtClean="0">
              <a:solidFill>
                <a:srgbClr val="000000"/>
              </a:solidFill>
              <a:ea typeface="ＭＳ Ｐゴシック" charset="-128"/>
              <a:cs typeface="ＭＳ Ｐゴシック" charset="-128"/>
            </a:endParaRPr>
          </a:p>
        </p:txBody>
      </p:sp>
      <p:sp>
        <p:nvSpPr>
          <p:cNvPr id="8" name="TextBox 7"/>
          <p:cNvSpPr txBox="1"/>
          <p:nvPr/>
        </p:nvSpPr>
        <p:spPr>
          <a:xfrm>
            <a:off x="1752600" y="3880009"/>
            <a:ext cx="5715000" cy="2215991"/>
          </a:xfrm>
          <a:prstGeom prst="rect">
            <a:avLst/>
          </a:prstGeom>
          <a:effectLst>
            <a:outerShdw blurRad="63500" sx="102000" sy="102000" algn="c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pPr algn="ctr" eaLnBrk="0" hangingPunct="0">
              <a:defRPr/>
            </a:pP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Guiding Question: </a:t>
            </a:r>
          </a:p>
          <a:p>
            <a:pPr algn="ctr" eaLnBrk="0" hangingPunct="0">
              <a:defRPr/>
            </a:pPr>
            <a:endParaRPr lang="en-US" sz="1200" dirty="0">
              <a:solidFill>
                <a:schemeClr val="accent6"/>
              </a:solidFill>
              <a:latin typeface="Arial Rounded MT Bold" pitchFamily="34" charset="0"/>
            </a:endParaRPr>
          </a:p>
          <a:p>
            <a:pPr algn="ctr" eaLnBrk="0" hangingPunct="0">
              <a:defRPr/>
            </a:pPr>
            <a:r>
              <a:rPr lang="en-US" dirty="0">
                <a:solidFill>
                  <a:schemeClr val="accent6"/>
                </a:solidFill>
                <a:latin typeface="Arial Rounded MT Bold" pitchFamily="34" charset="0"/>
              </a:rPr>
              <a:t>How do we build experience with particulars in the context of K-12 schools?</a:t>
            </a:r>
          </a:p>
          <a:p>
            <a:pPr algn="ctr" eaLnBrk="0" hangingPunct="0">
              <a:defRPr/>
            </a:pPr>
            <a:endParaRPr lang="en-US" sz="2000" dirty="0">
              <a:solidFill>
                <a:schemeClr val="accent6"/>
              </a:solidFill>
              <a:latin typeface="Arial Rounded MT Bold" pitchFamily="34" charset="0"/>
            </a:endParaRPr>
          </a:p>
        </p:txBody>
      </p:sp>
    </p:spTree>
    <p:extLst>
      <p:ext uri="{BB962C8B-B14F-4D97-AF65-F5344CB8AC3E}">
        <p14:creationId xmlns:p14="http://schemas.microsoft.com/office/powerpoint/2010/main" val="319312725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143000"/>
          </a:xfrm>
        </p:spPr>
        <p:txBody>
          <a:bodyPr/>
          <a:lstStyle/>
          <a:p>
            <a:r>
              <a:rPr lang="en-US" sz="3600" dirty="0" smtClean="0"/>
              <a:t>Videogames as 21</a:t>
            </a:r>
            <a:r>
              <a:rPr lang="en-US" sz="3600" baseline="30000" dirty="0" smtClean="0"/>
              <a:t>st</a:t>
            </a:r>
            <a:r>
              <a:rPr lang="en-US" sz="3600" dirty="0" smtClean="0"/>
              <a:t> Century Curricula</a:t>
            </a:r>
            <a:endParaRPr lang="en-US" sz="3600" dirty="0"/>
          </a:p>
        </p:txBody>
      </p:sp>
      <p:sp>
        <p:nvSpPr>
          <p:cNvPr id="3" name="Content Placeholder 2"/>
          <p:cNvSpPr>
            <a:spLocks noGrp="1"/>
          </p:cNvSpPr>
          <p:nvPr>
            <p:ph idx="1"/>
          </p:nvPr>
        </p:nvSpPr>
        <p:spPr>
          <a:xfrm>
            <a:off x="342900" y="1676400"/>
            <a:ext cx="8229600" cy="4525963"/>
          </a:xfrm>
        </p:spPr>
        <p:txBody>
          <a:bodyPr>
            <a:normAutofit lnSpcReduction="10000"/>
          </a:bodyPr>
          <a:lstStyle/>
          <a:p>
            <a:pPr>
              <a:buNone/>
            </a:pPr>
            <a:r>
              <a:rPr lang="en-US" sz="2800" dirty="0" smtClean="0"/>
              <a:t>Videogames offer ….</a:t>
            </a:r>
            <a:r>
              <a:rPr lang="en-US" sz="800" dirty="0" smtClean="0"/>
              <a:t/>
            </a:r>
            <a:br>
              <a:rPr lang="en-US" sz="800" dirty="0" smtClean="0"/>
            </a:br>
            <a:r>
              <a:rPr lang="en-US" sz="800" dirty="0" smtClean="0"/>
              <a:t> </a:t>
            </a:r>
            <a:endParaRPr lang="en-US" sz="1400" dirty="0" smtClean="0"/>
          </a:p>
          <a:p>
            <a:r>
              <a:rPr lang="en-US" sz="2800" dirty="0" smtClean="0"/>
              <a:t>entire worlds in which learners are central, important, active participants; </a:t>
            </a:r>
          </a:p>
          <a:p>
            <a:r>
              <a:rPr lang="en-US" sz="2800" dirty="0" smtClean="0"/>
              <a:t>a place where the actions one takes has a significant impact on the world; </a:t>
            </a:r>
          </a:p>
          <a:p>
            <a:r>
              <a:rPr lang="en-US" sz="2800" dirty="0" smtClean="0"/>
              <a:t>and a place in which </a:t>
            </a:r>
            <a:r>
              <a:rPr lang="en-US" sz="2800" i="1" dirty="0" smtClean="0"/>
              <a:t>what </a:t>
            </a:r>
            <a:r>
              <a:rPr lang="en-US" sz="2800" dirty="0" smtClean="0"/>
              <a:t>you know is directly</a:t>
            </a:r>
            <a:br>
              <a:rPr lang="en-US" sz="2800" dirty="0" smtClean="0"/>
            </a:br>
            <a:r>
              <a:rPr lang="en-US" sz="2800" dirty="0" smtClean="0"/>
              <a:t>          related to what you are able to do and,</a:t>
            </a:r>
            <a:br>
              <a:rPr lang="en-US" sz="2800" dirty="0" smtClean="0"/>
            </a:br>
            <a:r>
              <a:rPr lang="en-US" sz="2800" dirty="0" smtClean="0"/>
              <a:t>           ultimately, who you become. </a:t>
            </a:r>
          </a:p>
          <a:p>
            <a:endParaRPr lang="en-US" sz="2800" dirty="0"/>
          </a:p>
        </p:txBody>
      </p:sp>
      <p:pic>
        <p:nvPicPr>
          <p:cNvPr id="4" name="Picture 5" descr="overviewpic4-1.png"/>
          <p:cNvPicPr>
            <a:picLocks noChangeAspect="1"/>
          </p:cNvPicPr>
          <p:nvPr/>
        </p:nvPicPr>
        <p:blipFill>
          <a:blip r:embed="rId2" cstate="print"/>
          <a:srcRect/>
          <a:stretch>
            <a:fillRect/>
          </a:stretch>
        </p:blipFill>
        <p:spPr bwMode="auto">
          <a:xfrm>
            <a:off x="7429500" y="4494059"/>
            <a:ext cx="1752600" cy="2249641"/>
          </a:xfrm>
          <a:prstGeom prst="rect">
            <a:avLst/>
          </a:prstGeom>
          <a:ln>
            <a:noFill/>
          </a:ln>
          <a:effectLst>
            <a:softEdge rad="112500"/>
          </a:effectLst>
        </p:spPr>
      </p:pic>
      <p:pic>
        <p:nvPicPr>
          <p:cNvPr id="6" name="Picture 7" descr="overviewpic2.png"/>
          <p:cNvPicPr>
            <a:picLocks noChangeAspect="1"/>
          </p:cNvPicPr>
          <p:nvPr/>
        </p:nvPicPr>
        <p:blipFill>
          <a:blip r:embed="rId3" cstate="print"/>
          <a:srcRect/>
          <a:stretch>
            <a:fillRect/>
          </a:stretch>
        </p:blipFill>
        <p:spPr bwMode="auto">
          <a:xfrm>
            <a:off x="342900" y="4934045"/>
            <a:ext cx="1320800" cy="1695355"/>
          </a:xfrm>
          <a:prstGeom prst="rect">
            <a:avLst/>
          </a:prstGeom>
          <a:ln>
            <a:noFill/>
          </a:ln>
          <a:effectLst>
            <a:softEdge rad="112500"/>
          </a:effectLst>
        </p:spPr>
      </p:pic>
      <p:pic>
        <p:nvPicPr>
          <p:cNvPr id="7" name="Picture 6"/>
          <p:cNvPicPr>
            <a:picLocks noChangeAspect="1"/>
          </p:cNvPicPr>
          <p:nvPr/>
        </p:nvPicPr>
        <p:blipFill>
          <a:blip r:embed="rId4" cstate="print"/>
          <a:stretch>
            <a:fillRect/>
          </a:stretch>
        </p:blipFill>
        <p:spPr>
          <a:xfrm>
            <a:off x="76200" y="152400"/>
            <a:ext cx="9055100" cy="1295400"/>
          </a:xfrm>
          <a:prstGeom prst="rect">
            <a:avLst/>
          </a:prstGeom>
          <a:effectLst>
            <a:glow rad="101600">
              <a:schemeClr val="tx2">
                <a:alpha val="75000"/>
              </a:schemeClr>
            </a:glow>
          </a:effectLst>
        </p:spPr>
      </p:pic>
    </p:spTree>
    <p:extLst>
      <p:ext uri="{BB962C8B-B14F-4D97-AF65-F5344CB8AC3E}">
        <p14:creationId xmlns:p14="http://schemas.microsoft.com/office/powerpoint/2010/main" val="3379176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creen shot 2009-09-29 at 11.02.32 AM.png"/>
          <p:cNvPicPr>
            <a:picLocks noChangeAspect="1"/>
          </p:cNvPicPr>
          <p:nvPr/>
        </p:nvPicPr>
        <p:blipFill>
          <a:blip r:embed="rId2" cstate="print"/>
          <a:stretch>
            <a:fillRect/>
          </a:stretch>
        </p:blipFill>
        <p:spPr>
          <a:xfrm>
            <a:off x="114300" y="4547901"/>
            <a:ext cx="3733800" cy="2310099"/>
          </a:xfrm>
          <a:prstGeom prst="rect">
            <a:avLst/>
          </a:prstGeom>
        </p:spPr>
      </p:pic>
      <p:sp>
        <p:nvSpPr>
          <p:cNvPr id="27650" name="Rectangle 4"/>
          <p:cNvSpPr>
            <a:spLocks noGrp="1" noChangeArrowheads="1"/>
          </p:cNvSpPr>
          <p:nvPr>
            <p:ph type="body" sz="half" idx="1"/>
          </p:nvPr>
        </p:nvSpPr>
        <p:spPr>
          <a:xfrm>
            <a:off x="0" y="228600"/>
            <a:ext cx="3924300" cy="914400"/>
          </a:xfrm>
        </p:spPr>
        <p:txBody>
          <a:bodyPr>
            <a:normAutofit fontScale="92500" lnSpcReduction="20000"/>
          </a:bodyPr>
          <a:lstStyle/>
          <a:p>
            <a:pPr>
              <a:buFont typeface="Wingdings" pitchFamily="-109" charset="2"/>
              <a:buNone/>
            </a:pPr>
            <a:endParaRPr lang="en-US" sz="1600" dirty="0" smtClean="0">
              <a:ea typeface="ＭＳ Ｐゴシック" pitchFamily="-109" charset="-128"/>
            </a:endParaRPr>
          </a:p>
          <a:p>
            <a:pPr>
              <a:buFont typeface="Wingdings" pitchFamily="-109" charset="2"/>
              <a:buNone/>
            </a:pPr>
            <a:r>
              <a:rPr lang="en-US" sz="1600" dirty="0" smtClean="0">
                <a:ea typeface="ＭＳ Ｐゴシック" pitchFamily="-109" charset="-128"/>
              </a:rPr>
              <a:t>Erosion: The mechanical process of wearing or grinding something down (as by particles washing over it)</a:t>
            </a:r>
          </a:p>
        </p:txBody>
      </p:sp>
      <p:pic>
        <p:nvPicPr>
          <p:cNvPr id="224261" name="Picture 5" descr="note"/>
          <p:cNvPicPr>
            <a:picLocks noChangeAspect="1" noChangeArrowheads="1"/>
          </p:cNvPicPr>
          <p:nvPr/>
        </p:nvPicPr>
        <p:blipFill>
          <a:blip r:embed="rId3" cstate="print"/>
          <a:srcRect/>
          <a:stretch>
            <a:fillRect/>
          </a:stretch>
        </p:blipFill>
        <p:spPr bwMode="auto">
          <a:xfrm>
            <a:off x="4838700" y="152400"/>
            <a:ext cx="3771900" cy="2011363"/>
          </a:xfrm>
          <a:prstGeom prst="rect">
            <a:avLst/>
          </a:prstGeom>
          <a:noFill/>
          <a:ln w="9525">
            <a:noFill/>
            <a:miter lim="800000"/>
            <a:headEnd/>
            <a:tailEnd/>
          </a:ln>
          <a:effectLst>
            <a:outerShdw algn="tl" rotWithShape="0">
              <a:srgbClr val="808080">
                <a:alpha val="70000"/>
              </a:srgbClr>
            </a:outerShdw>
          </a:effectLst>
        </p:spPr>
      </p:pic>
      <p:sp>
        <p:nvSpPr>
          <p:cNvPr id="27652" name="Line 6"/>
          <p:cNvSpPr>
            <a:spLocks noChangeShapeType="1"/>
          </p:cNvSpPr>
          <p:nvPr/>
        </p:nvSpPr>
        <p:spPr bwMode="auto">
          <a:xfrm flipV="1">
            <a:off x="3733800" y="800100"/>
            <a:ext cx="914400" cy="114300"/>
          </a:xfrm>
          <a:prstGeom prst="line">
            <a:avLst/>
          </a:prstGeom>
          <a:noFill/>
          <a:ln w="9525">
            <a:solidFill>
              <a:schemeClr val="tx1"/>
            </a:solidFill>
            <a:round/>
            <a:headEnd type="triangle" w="med" len="med"/>
            <a:tailEnd/>
          </a:ln>
        </p:spPr>
        <p:txBody>
          <a:bodyPr wrap="none" anchor="ctr"/>
          <a:lstStyle/>
          <a:p>
            <a:endParaRPr lang="en-US"/>
          </a:p>
        </p:txBody>
      </p:sp>
      <p:pic>
        <p:nvPicPr>
          <p:cNvPr id="224264" name="Picture 8" descr="teacher2"/>
          <p:cNvPicPr>
            <a:picLocks noChangeAspect="1" noChangeArrowheads="1"/>
          </p:cNvPicPr>
          <p:nvPr/>
        </p:nvPicPr>
        <p:blipFill>
          <a:blip r:embed="rId4" cstate="print"/>
          <a:srcRect/>
          <a:stretch>
            <a:fillRect/>
          </a:stretch>
        </p:blipFill>
        <p:spPr bwMode="auto">
          <a:xfrm>
            <a:off x="6324600" y="4972050"/>
            <a:ext cx="2514600" cy="1885950"/>
          </a:xfrm>
          <a:prstGeom prst="rect">
            <a:avLst/>
          </a:prstGeom>
          <a:noFill/>
          <a:ln w="9525">
            <a:noFill/>
            <a:miter lim="800000"/>
            <a:headEnd/>
            <a:tailEnd/>
          </a:ln>
          <a:effectLst>
            <a:outerShdw algn="tl" rotWithShape="0">
              <a:srgbClr val="808080">
                <a:alpha val="70000"/>
              </a:srgbClr>
            </a:outerShdw>
          </a:effectLst>
        </p:spPr>
      </p:pic>
      <p:pic>
        <p:nvPicPr>
          <p:cNvPr id="224266" name="Picture 10" descr="board_small"/>
          <p:cNvPicPr>
            <a:picLocks noChangeAspect="1" noChangeArrowheads="1"/>
          </p:cNvPicPr>
          <p:nvPr/>
        </p:nvPicPr>
        <p:blipFill>
          <a:blip r:embed="rId5" cstate="print"/>
          <a:srcRect/>
          <a:stretch>
            <a:fillRect/>
          </a:stretch>
        </p:blipFill>
        <p:spPr bwMode="auto">
          <a:xfrm>
            <a:off x="7315200" y="3505200"/>
            <a:ext cx="1485900" cy="1114425"/>
          </a:xfrm>
          <a:prstGeom prst="rect">
            <a:avLst/>
          </a:prstGeom>
          <a:noFill/>
          <a:ln w="9525">
            <a:noFill/>
            <a:miter lim="800000"/>
            <a:headEnd/>
            <a:tailEnd/>
          </a:ln>
          <a:effectLst>
            <a:outerShdw algn="tl" rotWithShape="0">
              <a:srgbClr val="808080">
                <a:alpha val="70000"/>
              </a:srgbClr>
            </a:outerShdw>
          </a:effectLst>
        </p:spPr>
      </p:pic>
      <p:pic>
        <p:nvPicPr>
          <p:cNvPr id="13" name="Picture 12" descr="taiga_eutro.png"/>
          <p:cNvPicPr>
            <a:picLocks noChangeAspect="1"/>
          </p:cNvPicPr>
          <p:nvPr/>
        </p:nvPicPr>
        <p:blipFill>
          <a:blip r:embed="rId6" cstate="print"/>
          <a:stretch>
            <a:fillRect/>
          </a:stretch>
        </p:blipFill>
        <p:spPr>
          <a:xfrm>
            <a:off x="228600" y="1485900"/>
            <a:ext cx="7034818" cy="3886200"/>
          </a:xfrm>
          <a:prstGeom prst="ellipse">
            <a:avLst/>
          </a:prstGeom>
          <a:ln>
            <a:noFill/>
          </a:ln>
          <a:effectLst>
            <a:softEdge rad="112500"/>
          </a:effectLst>
        </p:spPr>
      </p:pic>
      <p:cxnSp>
        <p:nvCxnSpPr>
          <p:cNvPr id="12" name="Straight Arrow Connector 11"/>
          <p:cNvCxnSpPr/>
          <p:nvPr/>
        </p:nvCxnSpPr>
        <p:spPr>
          <a:xfrm flipV="1">
            <a:off x="3771900" y="533400"/>
            <a:ext cx="914400" cy="342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653" name="Line 7"/>
          <p:cNvSpPr>
            <a:spLocks noChangeShapeType="1"/>
          </p:cNvSpPr>
          <p:nvPr/>
        </p:nvSpPr>
        <p:spPr bwMode="auto">
          <a:xfrm flipH="1">
            <a:off x="4876800" y="1676400"/>
            <a:ext cx="1143000" cy="914400"/>
          </a:xfrm>
          <a:prstGeom prst="line">
            <a:avLst/>
          </a:prstGeom>
          <a:noFill/>
          <a:ln w="9525">
            <a:solidFill>
              <a:schemeClr val="tx1"/>
            </a:solidFill>
            <a:round/>
            <a:headEnd type="triangle" w="med" len="med"/>
            <a:tailEnd type="triangle"/>
          </a:ln>
        </p:spPr>
        <p:txBody>
          <a:bodyPr wrap="none" anchor="ctr"/>
          <a:lstStyle/>
          <a:p>
            <a:endParaRPr lang="en-US"/>
          </a:p>
        </p:txBody>
      </p:sp>
    </p:spTree>
    <p:extLst>
      <p:ext uri="{BB962C8B-B14F-4D97-AF65-F5344CB8AC3E}">
        <p14:creationId xmlns:p14="http://schemas.microsoft.com/office/powerpoint/2010/main" val="39838287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Rectangle 107"/>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4514" name="Picture 2"/>
          <p:cNvPicPr>
            <a:picLocks noChangeAspect="1" noChangeArrowheads="1"/>
          </p:cNvPicPr>
          <p:nvPr/>
        </p:nvPicPr>
        <p:blipFill>
          <a:blip r:embed="rId2" cstate="print"/>
          <a:srcRect/>
          <a:stretch>
            <a:fillRect/>
          </a:stretch>
        </p:blipFill>
        <p:spPr bwMode="auto">
          <a:xfrm>
            <a:off x="1752600" y="0"/>
            <a:ext cx="3321050" cy="24685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4516" name="Rectangle 4"/>
          <p:cNvSpPr>
            <a:spLocks/>
          </p:cNvSpPr>
          <p:nvPr/>
        </p:nvSpPr>
        <p:spPr bwMode="auto">
          <a:xfrm>
            <a:off x="457200" y="342900"/>
            <a:ext cx="1485900" cy="554038"/>
          </a:xfrm>
          <a:prstGeom prst="rect">
            <a:avLst/>
          </a:prstGeom>
          <a:solidFill>
            <a:schemeClr val="tx1"/>
          </a:solidFill>
          <a:ln w="9525">
            <a:solidFill>
              <a:srgbClr val="89786D"/>
            </a:solidFill>
            <a:miter lim="800000"/>
            <a:headEnd/>
            <a:tailEnd/>
          </a:ln>
          <a:effectLst>
            <a:outerShdw dist="20000" dir="5400000" rotWithShape="0">
              <a:srgbClr val="808080">
                <a:alpha val="37999"/>
              </a:srgbClr>
            </a:outerShdw>
          </a:effectLst>
        </p:spPr>
        <p:txBody>
          <a:bodyPr lIns="0" tIns="0" rIns="0" bIns="0" anchor="b">
            <a:prstTxWarp prst="textNoShape">
              <a:avLst/>
            </a:prstTxWarp>
            <a:spAutoFit/>
          </a:bodyPr>
          <a:lstStyle/>
          <a:p>
            <a:pPr algn="ctr" eaLnBrk="0" hangingPunct="0"/>
            <a:r>
              <a:rPr lang="en-US" sz="1800">
                <a:solidFill>
                  <a:schemeClr val="bg1"/>
                </a:solidFill>
                <a:latin typeface="Helvetica Neue Light" pitchFamily="-65" charset="0"/>
                <a:sym typeface="Helvetica Neue Light" pitchFamily="-65" charset="0"/>
              </a:rPr>
              <a:t>Sport  </a:t>
            </a:r>
          </a:p>
          <a:p>
            <a:pPr algn="ctr" eaLnBrk="0" hangingPunct="0"/>
            <a:r>
              <a:rPr lang="en-US" sz="1800">
                <a:solidFill>
                  <a:schemeClr val="bg1"/>
                </a:solidFill>
                <a:latin typeface="Helvetica Neue Light" pitchFamily="-65" charset="0"/>
                <a:sym typeface="Helvetica Neue Light" pitchFamily="-65" charset="0"/>
              </a:rPr>
              <a:t>Fishing Outfit</a:t>
            </a:r>
          </a:p>
        </p:txBody>
      </p:sp>
      <p:pic>
        <p:nvPicPr>
          <p:cNvPr id="7" name="Picture 2">
            <a:hlinkClick r:id="rId3" action="ppaction://hlinkfile"/>
          </p:cNvPr>
          <p:cNvPicPr>
            <a:picLocks noChangeAspect="1" noChangeArrowheads="1"/>
          </p:cNvPicPr>
          <p:nvPr/>
        </p:nvPicPr>
        <p:blipFill>
          <a:blip r:embed="rId4" cstate="print"/>
          <a:srcRect/>
          <a:stretch>
            <a:fillRect/>
          </a:stretch>
        </p:blipFill>
        <p:spPr bwMode="auto">
          <a:xfrm>
            <a:off x="0" y="2057400"/>
            <a:ext cx="4000500" cy="33705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2">
            <a:hlinkClick r:id="rId3" action="ppaction://hlinkfile"/>
          </p:cNvPr>
          <p:cNvPicPr>
            <a:picLocks noChangeAspect="1" noChangeArrowheads="1"/>
          </p:cNvPicPr>
          <p:nvPr/>
        </p:nvPicPr>
        <p:blipFill>
          <a:blip r:embed="rId5" cstate="print"/>
          <a:srcRect/>
          <a:stretch>
            <a:fillRect/>
          </a:stretch>
        </p:blipFill>
        <p:spPr bwMode="auto">
          <a:xfrm>
            <a:off x="3886200" y="4114800"/>
            <a:ext cx="3497263" cy="2587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4"/>
          <p:cNvPicPr>
            <a:picLocks noChangeAspect="1" noChangeArrowheads="1"/>
          </p:cNvPicPr>
          <p:nvPr/>
        </p:nvPicPr>
        <p:blipFill>
          <a:blip r:embed="rId6" cstate="print"/>
          <a:srcRect/>
          <a:stretch>
            <a:fillRect/>
          </a:stretch>
        </p:blipFill>
        <p:spPr bwMode="auto">
          <a:xfrm>
            <a:off x="5372100" y="0"/>
            <a:ext cx="3771900" cy="41195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Rectangle 4"/>
          <p:cNvSpPr>
            <a:spLocks/>
          </p:cNvSpPr>
          <p:nvPr/>
        </p:nvSpPr>
        <p:spPr bwMode="auto">
          <a:xfrm>
            <a:off x="3543300" y="3314700"/>
            <a:ext cx="1316038" cy="554038"/>
          </a:xfrm>
          <a:prstGeom prst="rect">
            <a:avLst/>
          </a:prstGeom>
          <a:solidFill>
            <a:schemeClr val="tx1"/>
          </a:solidFill>
          <a:ln w="9525">
            <a:solidFill>
              <a:srgbClr val="89786D"/>
            </a:solidFill>
            <a:miter lim="800000"/>
            <a:headEnd/>
            <a:tailEnd/>
          </a:ln>
          <a:effectLst>
            <a:outerShdw dist="20000" dir="5400000" rotWithShape="0">
              <a:srgbClr val="808080">
                <a:alpha val="37999"/>
              </a:srgbClr>
            </a:outerShdw>
          </a:effectLst>
        </p:spPr>
        <p:txBody>
          <a:bodyPr lIns="0" tIns="0" rIns="0" bIns="0" anchor="b">
            <a:spAutoFit/>
          </a:bodyPr>
          <a:lstStyle/>
          <a:p>
            <a:pPr algn="ctr" eaLnBrk="0" hangingPunct="0">
              <a:defRPr/>
            </a:pPr>
            <a:r>
              <a:rPr lang="en-US" sz="1800" dirty="0">
                <a:solidFill>
                  <a:schemeClr val="bg1"/>
                </a:solidFill>
                <a:latin typeface="Helvetica Neue Light" pitchFamily="-107" charset="0"/>
                <a:ea typeface="ＭＳ Ｐゴシック" pitchFamily="-107" charset="-128"/>
                <a:cs typeface="+mn-cs"/>
                <a:sym typeface="Helvetica Neue Light" pitchFamily="-107" charset="0"/>
              </a:rPr>
              <a:t>Indigenous Farmers</a:t>
            </a:r>
          </a:p>
        </p:txBody>
      </p:sp>
      <p:sp>
        <p:nvSpPr>
          <p:cNvPr id="10" name="Rectangle 4"/>
          <p:cNvSpPr>
            <a:spLocks/>
          </p:cNvSpPr>
          <p:nvPr/>
        </p:nvSpPr>
        <p:spPr bwMode="auto">
          <a:xfrm>
            <a:off x="6705600" y="5715000"/>
            <a:ext cx="1143000" cy="554038"/>
          </a:xfrm>
          <a:prstGeom prst="rect">
            <a:avLst/>
          </a:prstGeom>
          <a:solidFill>
            <a:schemeClr val="tx1"/>
          </a:solidFill>
          <a:ln w="9525">
            <a:solidFill>
              <a:srgbClr val="89786D"/>
            </a:solidFill>
            <a:miter lim="800000"/>
            <a:headEnd/>
            <a:tailEnd/>
          </a:ln>
          <a:effectLst>
            <a:outerShdw dist="20000" dir="5400000" rotWithShape="0">
              <a:srgbClr val="808080">
                <a:alpha val="37999"/>
              </a:srgbClr>
            </a:outerShdw>
          </a:effectLst>
        </p:spPr>
        <p:txBody>
          <a:bodyPr lIns="0" tIns="0" rIns="0" bIns="0" anchor="b">
            <a:spAutoFit/>
          </a:bodyPr>
          <a:lstStyle/>
          <a:p>
            <a:pPr algn="ctr" eaLnBrk="0" hangingPunct="0">
              <a:defRPr/>
            </a:pPr>
            <a:r>
              <a:rPr lang="en-US" sz="1800" dirty="0">
                <a:solidFill>
                  <a:schemeClr val="bg1"/>
                </a:solidFill>
                <a:latin typeface="Helvetica Neue Light" pitchFamily="-107" charset="0"/>
                <a:ea typeface="ＭＳ Ｐゴシック" pitchFamily="-107" charset="-128"/>
                <a:cs typeface="+mn-cs"/>
                <a:sym typeface="Helvetica Neue Light" pitchFamily="-107" charset="0"/>
              </a:rPr>
              <a:t>Logging Company</a:t>
            </a:r>
          </a:p>
        </p:txBody>
      </p:sp>
      <p:grpSp>
        <p:nvGrpSpPr>
          <p:cNvPr id="2" name="Group 2"/>
          <p:cNvGrpSpPr>
            <a:grpSpLocks noRot="1"/>
          </p:cNvGrpSpPr>
          <p:nvPr/>
        </p:nvGrpSpPr>
        <p:grpSpPr bwMode="auto">
          <a:xfrm>
            <a:off x="1371600" y="4114800"/>
            <a:ext cx="2209800" cy="2644775"/>
            <a:chOff x="0" y="0"/>
            <a:chExt cx="2528" cy="2768"/>
          </a:xfrm>
        </p:grpSpPr>
        <p:sp>
          <p:nvSpPr>
            <p:cNvPr id="12" name="Rectangle 3"/>
            <p:cNvSpPr>
              <a:spLocks noChangeArrowheads="1"/>
            </p:cNvSpPr>
            <p:nvPr/>
          </p:nvSpPr>
          <p:spPr bwMode="auto">
            <a:xfrm>
              <a:off x="0" y="0"/>
              <a:ext cx="1041"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endParaRPr lang="en-US" sz="1200">
                <a:solidFill>
                  <a:srgbClr val="000000"/>
                </a:solidFill>
                <a:latin typeface="Helvetica Neue Light" pitchFamily="-107" charset="0"/>
                <a:ea typeface="ＭＳ Ｐゴシック" pitchFamily="-107" charset="-128"/>
                <a:cs typeface="+mn-cs"/>
                <a:sym typeface="Helvetica Neue Light" pitchFamily="-107" charset="0"/>
              </a:endParaRPr>
            </a:p>
          </p:txBody>
        </p:sp>
        <p:sp>
          <p:nvSpPr>
            <p:cNvPr id="13" name="Rectangle 4"/>
            <p:cNvSpPr>
              <a:spLocks noChangeArrowheads="1"/>
            </p:cNvSpPr>
            <p:nvPr/>
          </p:nvSpPr>
          <p:spPr bwMode="auto">
            <a:xfrm>
              <a:off x="1041" y="0"/>
              <a:ext cx="47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400" b="1">
                  <a:solidFill>
                    <a:srgbClr val="008400"/>
                  </a:solidFill>
                  <a:latin typeface="Helvetica Neue" pitchFamily="-107" charset="0"/>
                  <a:ea typeface="ＭＳ Ｐゴシック" pitchFamily="-107" charset="-128"/>
                  <a:cs typeface="+mn-cs"/>
                  <a:sym typeface="Helvetica Neue" pitchFamily="-107" charset="0"/>
                </a:rPr>
                <a:t>A</a:t>
              </a:r>
            </a:p>
          </p:txBody>
        </p:sp>
        <p:sp>
          <p:nvSpPr>
            <p:cNvPr id="14" name="Rectangle 5"/>
            <p:cNvSpPr>
              <a:spLocks noChangeArrowheads="1"/>
            </p:cNvSpPr>
            <p:nvPr/>
          </p:nvSpPr>
          <p:spPr bwMode="auto">
            <a:xfrm>
              <a:off x="1520" y="0"/>
              <a:ext cx="50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400" b="1">
                  <a:solidFill>
                    <a:srgbClr val="903D00"/>
                  </a:solidFill>
                  <a:latin typeface="Helvetica Neue" pitchFamily="-107" charset="0"/>
                  <a:ea typeface="ＭＳ Ｐゴシック" pitchFamily="-107" charset="-128"/>
                  <a:cs typeface="+mn-cs"/>
                  <a:sym typeface="Helvetica Neue" pitchFamily="-107" charset="0"/>
                </a:rPr>
                <a:t>B</a:t>
              </a:r>
            </a:p>
          </p:txBody>
        </p:sp>
        <p:sp>
          <p:nvSpPr>
            <p:cNvPr id="15" name="Rectangle 6"/>
            <p:cNvSpPr>
              <a:spLocks noChangeArrowheads="1"/>
            </p:cNvSpPr>
            <p:nvPr/>
          </p:nvSpPr>
          <p:spPr bwMode="auto">
            <a:xfrm>
              <a:off x="2029" y="0"/>
              <a:ext cx="49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400" b="1">
                  <a:solidFill>
                    <a:srgbClr val="FF0000"/>
                  </a:solidFill>
                  <a:latin typeface="Helvetica Neue" pitchFamily="-107" charset="0"/>
                  <a:ea typeface="ＭＳ Ｐゴシック" pitchFamily="-107" charset="-128"/>
                  <a:cs typeface="+mn-cs"/>
                  <a:sym typeface="Helvetica Neue" pitchFamily="-107" charset="0"/>
                </a:rPr>
                <a:t>C</a:t>
              </a:r>
            </a:p>
          </p:txBody>
        </p:sp>
        <p:sp>
          <p:nvSpPr>
            <p:cNvPr id="16" name="Rectangle 7"/>
            <p:cNvSpPr>
              <a:spLocks noChangeArrowheads="1"/>
            </p:cNvSpPr>
            <p:nvPr/>
          </p:nvSpPr>
          <p:spPr bwMode="auto">
            <a:xfrm>
              <a:off x="0" y="395"/>
              <a:ext cx="1041" cy="394"/>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200">
                  <a:solidFill>
                    <a:srgbClr val="000000"/>
                  </a:solidFill>
                  <a:latin typeface="Helvetica Neue Light" pitchFamily="-107" charset="0"/>
                  <a:ea typeface="ＭＳ Ｐゴシック" pitchFamily="-107" charset="-128"/>
                  <a:cs typeface="+mn-cs"/>
                  <a:sym typeface="Helvetica Neue Light" pitchFamily="-107" charset="0"/>
                </a:rPr>
                <a:t>Turbidity</a:t>
              </a:r>
            </a:p>
          </p:txBody>
        </p:sp>
        <p:sp>
          <p:nvSpPr>
            <p:cNvPr id="17" name="Rectangle 8"/>
            <p:cNvSpPr>
              <a:spLocks noChangeArrowheads="1"/>
            </p:cNvSpPr>
            <p:nvPr/>
          </p:nvSpPr>
          <p:spPr bwMode="auto">
            <a:xfrm>
              <a:off x="1041" y="395"/>
              <a:ext cx="479" cy="394"/>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6</a:t>
              </a:r>
            </a:p>
          </p:txBody>
        </p:sp>
        <p:sp>
          <p:nvSpPr>
            <p:cNvPr id="18" name="Rectangle 9"/>
            <p:cNvSpPr>
              <a:spLocks noChangeArrowheads="1"/>
            </p:cNvSpPr>
            <p:nvPr/>
          </p:nvSpPr>
          <p:spPr bwMode="auto">
            <a:xfrm>
              <a:off x="1520" y="395"/>
              <a:ext cx="509" cy="394"/>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b="1">
                  <a:solidFill>
                    <a:srgbClr val="000000"/>
                  </a:solidFill>
                  <a:latin typeface="Helvetica Neue" pitchFamily="-107" charset="0"/>
                  <a:ea typeface="ＭＳ Ｐゴシック" pitchFamily="-107" charset="-128"/>
                  <a:cs typeface="+mn-cs"/>
                  <a:sym typeface="Helvetica Neue" pitchFamily="-107" charset="0"/>
                </a:rPr>
                <a:t>27</a:t>
              </a:r>
            </a:p>
          </p:txBody>
        </p:sp>
        <p:sp>
          <p:nvSpPr>
            <p:cNvPr id="19" name="Rectangle 10"/>
            <p:cNvSpPr>
              <a:spLocks noChangeArrowheads="1"/>
            </p:cNvSpPr>
            <p:nvPr/>
          </p:nvSpPr>
          <p:spPr bwMode="auto">
            <a:xfrm>
              <a:off x="2029" y="395"/>
              <a:ext cx="499" cy="394"/>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22</a:t>
              </a:r>
            </a:p>
          </p:txBody>
        </p:sp>
        <p:sp>
          <p:nvSpPr>
            <p:cNvPr id="20" name="Rectangle 11"/>
            <p:cNvSpPr>
              <a:spLocks noChangeArrowheads="1"/>
            </p:cNvSpPr>
            <p:nvPr/>
          </p:nvSpPr>
          <p:spPr bwMode="auto">
            <a:xfrm>
              <a:off x="0" y="789"/>
              <a:ext cx="1041" cy="397"/>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000">
                  <a:solidFill>
                    <a:srgbClr val="000000"/>
                  </a:solidFill>
                  <a:latin typeface="Helvetica Neue Light" pitchFamily="-107" charset="0"/>
                  <a:ea typeface="ＭＳ Ｐゴシック" pitchFamily="-107" charset="-128"/>
                  <a:cs typeface="+mn-cs"/>
                  <a:sym typeface="Helvetica Neue Light" pitchFamily="-107" charset="0"/>
                </a:rPr>
                <a:t>Dissolved Oxygen</a:t>
              </a:r>
            </a:p>
          </p:txBody>
        </p:sp>
        <p:sp>
          <p:nvSpPr>
            <p:cNvPr id="21" name="Rectangle 12"/>
            <p:cNvSpPr>
              <a:spLocks noChangeArrowheads="1"/>
            </p:cNvSpPr>
            <p:nvPr/>
          </p:nvSpPr>
          <p:spPr bwMode="auto">
            <a:xfrm>
              <a:off x="1041" y="789"/>
              <a:ext cx="479" cy="397"/>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5.5</a:t>
              </a:r>
            </a:p>
          </p:txBody>
        </p:sp>
        <p:sp>
          <p:nvSpPr>
            <p:cNvPr id="22" name="Rectangle 13"/>
            <p:cNvSpPr>
              <a:spLocks noChangeArrowheads="1"/>
            </p:cNvSpPr>
            <p:nvPr/>
          </p:nvSpPr>
          <p:spPr bwMode="auto">
            <a:xfrm>
              <a:off x="1520" y="789"/>
              <a:ext cx="509" cy="397"/>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b="1">
                  <a:solidFill>
                    <a:srgbClr val="000000"/>
                  </a:solidFill>
                  <a:latin typeface="Helvetica Neue" pitchFamily="-107" charset="0"/>
                  <a:ea typeface="ＭＳ Ｐゴシック" pitchFamily="-107" charset="-128"/>
                  <a:cs typeface="+mn-cs"/>
                  <a:sym typeface="Helvetica Neue" pitchFamily="-107" charset="0"/>
                </a:rPr>
                <a:t>4.5</a:t>
              </a:r>
            </a:p>
          </p:txBody>
        </p:sp>
        <p:sp>
          <p:nvSpPr>
            <p:cNvPr id="23" name="Rectangle 14"/>
            <p:cNvSpPr>
              <a:spLocks noChangeArrowheads="1"/>
            </p:cNvSpPr>
            <p:nvPr/>
          </p:nvSpPr>
          <p:spPr bwMode="auto">
            <a:xfrm>
              <a:off x="2029" y="789"/>
              <a:ext cx="499" cy="397"/>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4.0</a:t>
              </a:r>
            </a:p>
          </p:txBody>
        </p:sp>
        <p:sp>
          <p:nvSpPr>
            <p:cNvPr id="24" name="Rectangle 15"/>
            <p:cNvSpPr>
              <a:spLocks noChangeArrowheads="1"/>
            </p:cNvSpPr>
            <p:nvPr/>
          </p:nvSpPr>
          <p:spPr bwMode="auto">
            <a:xfrm>
              <a:off x="0" y="1186"/>
              <a:ext cx="1041"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Temperature</a:t>
              </a:r>
            </a:p>
          </p:txBody>
        </p:sp>
        <p:sp>
          <p:nvSpPr>
            <p:cNvPr id="25" name="Rectangle 16"/>
            <p:cNvSpPr>
              <a:spLocks noChangeArrowheads="1"/>
            </p:cNvSpPr>
            <p:nvPr/>
          </p:nvSpPr>
          <p:spPr bwMode="auto">
            <a:xfrm>
              <a:off x="1041" y="1186"/>
              <a:ext cx="47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17.5</a:t>
              </a:r>
            </a:p>
          </p:txBody>
        </p:sp>
        <p:sp>
          <p:nvSpPr>
            <p:cNvPr id="26" name="Rectangle 17"/>
            <p:cNvSpPr>
              <a:spLocks noChangeArrowheads="1"/>
            </p:cNvSpPr>
            <p:nvPr/>
          </p:nvSpPr>
          <p:spPr bwMode="auto">
            <a:xfrm>
              <a:off x="1520" y="1186"/>
              <a:ext cx="50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b="1">
                  <a:solidFill>
                    <a:srgbClr val="000000"/>
                  </a:solidFill>
                  <a:latin typeface="Helvetica Neue" pitchFamily="-107" charset="0"/>
                  <a:ea typeface="ＭＳ Ｐゴシック" pitchFamily="-107" charset="-128"/>
                  <a:cs typeface="+mn-cs"/>
                  <a:sym typeface="Helvetica Neue" pitchFamily="-107" charset="0"/>
                </a:rPr>
                <a:t>22.5</a:t>
              </a:r>
            </a:p>
          </p:txBody>
        </p:sp>
        <p:sp>
          <p:nvSpPr>
            <p:cNvPr id="27" name="Rectangle 18"/>
            <p:cNvSpPr>
              <a:spLocks noChangeArrowheads="1"/>
            </p:cNvSpPr>
            <p:nvPr/>
          </p:nvSpPr>
          <p:spPr bwMode="auto">
            <a:xfrm>
              <a:off x="2029" y="1186"/>
              <a:ext cx="49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22.0</a:t>
              </a:r>
            </a:p>
          </p:txBody>
        </p:sp>
        <p:sp>
          <p:nvSpPr>
            <p:cNvPr id="28" name="Rectangle 19"/>
            <p:cNvSpPr>
              <a:spLocks noChangeArrowheads="1"/>
            </p:cNvSpPr>
            <p:nvPr/>
          </p:nvSpPr>
          <p:spPr bwMode="auto">
            <a:xfrm>
              <a:off x="0" y="1582"/>
              <a:ext cx="1041"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200">
                  <a:solidFill>
                    <a:srgbClr val="000000"/>
                  </a:solidFill>
                  <a:latin typeface="Helvetica Neue Light" pitchFamily="-107" charset="0"/>
                  <a:ea typeface="ＭＳ Ｐゴシック" pitchFamily="-107" charset="-128"/>
                  <a:cs typeface="+mn-cs"/>
                  <a:sym typeface="Helvetica Neue Light" pitchFamily="-107" charset="0"/>
                </a:rPr>
                <a:t>Nitrates</a:t>
              </a:r>
            </a:p>
          </p:txBody>
        </p:sp>
        <p:sp>
          <p:nvSpPr>
            <p:cNvPr id="29" name="Rectangle 20"/>
            <p:cNvSpPr>
              <a:spLocks noChangeArrowheads="1"/>
            </p:cNvSpPr>
            <p:nvPr/>
          </p:nvSpPr>
          <p:spPr bwMode="auto">
            <a:xfrm>
              <a:off x="1041" y="1582"/>
              <a:ext cx="47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3.15</a:t>
              </a:r>
            </a:p>
          </p:txBody>
        </p:sp>
        <p:sp>
          <p:nvSpPr>
            <p:cNvPr id="30" name="Rectangle 21"/>
            <p:cNvSpPr>
              <a:spLocks noChangeArrowheads="1"/>
            </p:cNvSpPr>
            <p:nvPr/>
          </p:nvSpPr>
          <p:spPr bwMode="auto">
            <a:xfrm>
              <a:off x="1520" y="1582"/>
              <a:ext cx="50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0.96</a:t>
              </a:r>
            </a:p>
          </p:txBody>
        </p:sp>
        <p:sp>
          <p:nvSpPr>
            <p:cNvPr id="31" name="Rectangle 22"/>
            <p:cNvSpPr>
              <a:spLocks noChangeArrowheads="1"/>
            </p:cNvSpPr>
            <p:nvPr/>
          </p:nvSpPr>
          <p:spPr bwMode="auto">
            <a:xfrm>
              <a:off x="2029" y="1582"/>
              <a:ext cx="49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2.08</a:t>
              </a:r>
            </a:p>
          </p:txBody>
        </p:sp>
        <p:sp>
          <p:nvSpPr>
            <p:cNvPr id="32" name="Rectangle 23"/>
            <p:cNvSpPr>
              <a:spLocks noChangeArrowheads="1"/>
            </p:cNvSpPr>
            <p:nvPr/>
          </p:nvSpPr>
          <p:spPr bwMode="auto">
            <a:xfrm>
              <a:off x="0" y="1977"/>
              <a:ext cx="1041"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200">
                  <a:solidFill>
                    <a:srgbClr val="000000"/>
                  </a:solidFill>
                  <a:latin typeface="Helvetica Neue Light" pitchFamily="-107" charset="0"/>
                  <a:ea typeface="ＭＳ Ｐゴシック" pitchFamily="-107" charset="-128"/>
                  <a:cs typeface="+mn-cs"/>
                  <a:sym typeface="Helvetica Neue Light" pitchFamily="-107" charset="0"/>
                </a:rPr>
                <a:t>Phosphates</a:t>
              </a:r>
            </a:p>
          </p:txBody>
        </p:sp>
        <p:sp>
          <p:nvSpPr>
            <p:cNvPr id="33" name="Rectangle 24"/>
            <p:cNvSpPr>
              <a:spLocks noChangeArrowheads="1"/>
            </p:cNvSpPr>
            <p:nvPr/>
          </p:nvSpPr>
          <p:spPr bwMode="auto">
            <a:xfrm>
              <a:off x="1041" y="1977"/>
              <a:ext cx="47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3.6</a:t>
              </a:r>
            </a:p>
          </p:txBody>
        </p:sp>
        <p:sp>
          <p:nvSpPr>
            <p:cNvPr id="34" name="Rectangle 25"/>
            <p:cNvSpPr>
              <a:spLocks noChangeArrowheads="1"/>
            </p:cNvSpPr>
            <p:nvPr/>
          </p:nvSpPr>
          <p:spPr bwMode="auto">
            <a:xfrm>
              <a:off x="1520" y="1977"/>
              <a:ext cx="50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1.7</a:t>
              </a:r>
            </a:p>
          </p:txBody>
        </p:sp>
        <p:sp>
          <p:nvSpPr>
            <p:cNvPr id="35" name="Rectangle 26"/>
            <p:cNvSpPr>
              <a:spLocks noChangeArrowheads="1"/>
            </p:cNvSpPr>
            <p:nvPr/>
          </p:nvSpPr>
          <p:spPr bwMode="auto">
            <a:xfrm>
              <a:off x="2029" y="1977"/>
              <a:ext cx="49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3.1</a:t>
              </a:r>
            </a:p>
          </p:txBody>
        </p:sp>
        <p:sp>
          <p:nvSpPr>
            <p:cNvPr id="36" name="Rectangle 27"/>
            <p:cNvSpPr>
              <a:spLocks noChangeArrowheads="1"/>
            </p:cNvSpPr>
            <p:nvPr/>
          </p:nvSpPr>
          <p:spPr bwMode="auto">
            <a:xfrm>
              <a:off x="0" y="2373"/>
              <a:ext cx="1041"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200">
                  <a:solidFill>
                    <a:srgbClr val="000000"/>
                  </a:solidFill>
                  <a:latin typeface="Helvetica Neue Light" pitchFamily="-107" charset="0"/>
                  <a:ea typeface="ＭＳ Ｐゴシック" pitchFamily="-107" charset="-128"/>
                  <a:cs typeface="+mn-cs"/>
                  <a:sym typeface="Helvetica Neue Light" pitchFamily="-107" charset="0"/>
                </a:rPr>
                <a:t>pH</a:t>
              </a:r>
            </a:p>
          </p:txBody>
        </p:sp>
        <p:sp>
          <p:nvSpPr>
            <p:cNvPr id="37" name="Rectangle 28"/>
            <p:cNvSpPr>
              <a:spLocks noChangeArrowheads="1"/>
            </p:cNvSpPr>
            <p:nvPr/>
          </p:nvSpPr>
          <p:spPr bwMode="auto">
            <a:xfrm>
              <a:off x="1041" y="2373"/>
              <a:ext cx="47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6.6</a:t>
              </a:r>
            </a:p>
          </p:txBody>
        </p:sp>
        <p:sp>
          <p:nvSpPr>
            <p:cNvPr id="38" name="Rectangle 29"/>
            <p:cNvSpPr>
              <a:spLocks noChangeArrowheads="1"/>
            </p:cNvSpPr>
            <p:nvPr/>
          </p:nvSpPr>
          <p:spPr bwMode="auto">
            <a:xfrm>
              <a:off x="1520" y="2373"/>
              <a:ext cx="50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7.0</a:t>
              </a:r>
            </a:p>
          </p:txBody>
        </p:sp>
        <p:sp>
          <p:nvSpPr>
            <p:cNvPr id="39" name="Rectangle 30"/>
            <p:cNvSpPr>
              <a:spLocks noChangeArrowheads="1"/>
            </p:cNvSpPr>
            <p:nvPr/>
          </p:nvSpPr>
          <p:spPr bwMode="auto">
            <a:xfrm>
              <a:off x="2029" y="2373"/>
              <a:ext cx="499" cy="395"/>
            </a:xfrm>
            <a:prstGeom prst="rect">
              <a:avLst/>
            </a:prstGeom>
            <a:gradFill rotWithShape="1">
              <a:gsLst>
                <a:gs pos="0">
                  <a:srgbClr val="FFE6E2"/>
                </a:gs>
                <a:gs pos="64999">
                  <a:srgbClr val="FFC1B8"/>
                </a:gs>
                <a:gs pos="100000">
                  <a:srgbClr val="FFA699"/>
                </a:gs>
              </a:gsLst>
              <a:lin ang="5400000" scaled="1"/>
            </a:gradFill>
            <a:ln w="9525">
              <a:solidFill>
                <a:srgbClr val="D05F44"/>
              </a:solidFill>
              <a:miter lim="800000"/>
              <a:headEnd/>
              <a:tailEnd/>
            </a:ln>
            <a:effectLst>
              <a:outerShdw dist="20000" dir="5400000" rotWithShape="0">
                <a:srgbClr val="808080">
                  <a:alpha val="37999"/>
                </a:srgbClr>
              </a:outerShdw>
            </a:effectLst>
          </p:spPr>
          <p:txBody>
            <a:bodyPr lIns="38100" tIns="38100" rIns="38100" bIns="38100" anchor="ctr"/>
            <a:lstStyle/>
            <a:p>
              <a:pPr algn="ctr" eaLnBrk="0" hangingPunct="0">
                <a:buClr>
                  <a:srgbClr val="747474"/>
                </a:buClr>
                <a:buSzPct val="100000"/>
                <a:buFont typeface="Helvetica Neue" pitchFamily="-107" charset="0"/>
                <a:buNone/>
                <a:defRPr/>
              </a:pPr>
              <a:r>
                <a:rPr lang="en-US" sz="1100">
                  <a:solidFill>
                    <a:srgbClr val="000000"/>
                  </a:solidFill>
                  <a:latin typeface="Helvetica Neue Light" pitchFamily="-107" charset="0"/>
                  <a:ea typeface="ＭＳ Ｐゴシック" pitchFamily="-107" charset="-128"/>
                  <a:cs typeface="+mn-cs"/>
                  <a:sym typeface="Helvetica Neue Light" pitchFamily="-107" charset="0"/>
                </a:rPr>
                <a:t>7.3</a:t>
              </a:r>
            </a:p>
          </p:txBody>
        </p:sp>
        <p:sp>
          <p:nvSpPr>
            <p:cNvPr id="40" name="Line 31"/>
            <p:cNvSpPr>
              <a:spLocks noChangeShapeType="1"/>
            </p:cNvSpPr>
            <p:nvPr/>
          </p:nvSpPr>
          <p:spPr bwMode="auto">
            <a:xfrm>
              <a:off x="1520" y="1582"/>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41" name="Line 32"/>
            <p:cNvSpPr>
              <a:spLocks noChangeShapeType="1"/>
            </p:cNvSpPr>
            <p:nvPr/>
          </p:nvSpPr>
          <p:spPr bwMode="auto">
            <a:xfrm>
              <a:off x="1520" y="2373"/>
              <a:ext cx="50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42" name="Line 33"/>
            <p:cNvSpPr>
              <a:spLocks noChangeShapeType="1"/>
            </p:cNvSpPr>
            <p:nvPr/>
          </p:nvSpPr>
          <p:spPr bwMode="auto">
            <a:xfrm>
              <a:off x="2029" y="2373"/>
              <a:ext cx="49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43" name="Line 34"/>
            <p:cNvSpPr>
              <a:spLocks noChangeShapeType="1"/>
            </p:cNvSpPr>
            <p:nvPr/>
          </p:nvSpPr>
          <p:spPr bwMode="auto">
            <a:xfrm>
              <a:off x="1041" y="0"/>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44" name="Line 35"/>
            <p:cNvSpPr>
              <a:spLocks noChangeShapeType="1"/>
            </p:cNvSpPr>
            <p:nvPr/>
          </p:nvSpPr>
          <p:spPr bwMode="auto">
            <a:xfrm>
              <a:off x="1041" y="395"/>
              <a:ext cx="0" cy="394"/>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45" name="Line 36"/>
            <p:cNvSpPr>
              <a:spLocks noChangeShapeType="1"/>
            </p:cNvSpPr>
            <p:nvPr/>
          </p:nvSpPr>
          <p:spPr bwMode="auto">
            <a:xfrm>
              <a:off x="1041" y="789"/>
              <a:ext cx="0" cy="397"/>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46" name="Line 37"/>
            <p:cNvSpPr>
              <a:spLocks noChangeShapeType="1"/>
            </p:cNvSpPr>
            <p:nvPr/>
          </p:nvSpPr>
          <p:spPr bwMode="auto">
            <a:xfrm>
              <a:off x="1041" y="1186"/>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47" name="Line 38"/>
            <p:cNvSpPr>
              <a:spLocks noChangeShapeType="1"/>
            </p:cNvSpPr>
            <p:nvPr/>
          </p:nvSpPr>
          <p:spPr bwMode="auto">
            <a:xfrm>
              <a:off x="1041" y="1582"/>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48" name="Line 39"/>
            <p:cNvSpPr>
              <a:spLocks noChangeShapeType="1"/>
            </p:cNvSpPr>
            <p:nvPr/>
          </p:nvSpPr>
          <p:spPr bwMode="auto">
            <a:xfrm>
              <a:off x="1041" y="1977"/>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49" name="Line 40"/>
            <p:cNvSpPr>
              <a:spLocks noChangeShapeType="1"/>
            </p:cNvSpPr>
            <p:nvPr/>
          </p:nvSpPr>
          <p:spPr bwMode="auto">
            <a:xfrm>
              <a:off x="1041" y="2373"/>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50" name="Line 41"/>
            <p:cNvSpPr>
              <a:spLocks noChangeShapeType="1"/>
            </p:cNvSpPr>
            <p:nvPr/>
          </p:nvSpPr>
          <p:spPr bwMode="auto">
            <a:xfrm>
              <a:off x="1520" y="0"/>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51" name="Line 42"/>
            <p:cNvSpPr>
              <a:spLocks noChangeShapeType="1"/>
            </p:cNvSpPr>
            <p:nvPr/>
          </p:nvSpPr>
          <p:spPr bwMode="auto">
            <a:xfrm>
              <a:off x="1520" y="395"/>
              <a:ext cx="0" cy="394"/>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52" name="Line 43"/>
            <p:cNvSpPr>
              <a:spLocks noChangeShapeType="1"/>
            </p:cNvSpPr>
            <p:nvPr/>
          </p:nvSpPr>
          <p:spPr bwMode="auto">
            <a:xfrm>
              <a:off x="1520" y="789"/>
              <a:ext cx="0" cy="397"/>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53" name="Line 44"/>
            <p:cNvSpPr>
              <a:spLocks noChangeShapeType="1"/>
            </p:cNvSpPr>
            <p:nvPr/>
          </p:nvSpPr>
          <p:spPr bwMode="auto">
            <a:xfrm>
              <a:off x="1520" y="1186"/>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54" name="Line 45"/>
            <p:cNvSpPr>
              <a:spLocks noChangeShapeType="1"/>
            </p:cNvSpPr>
            <p:nvPr/>
          </p:nvSpPr>
          <p:spPr bwMode="auto">
            <a:xfrm>
              <a:off x="1520" y="1977"/>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55" name="Line 46"/>
            <p:cNvSpPr>
              <a:spLocks noChangeShapeType="1"/>
            </p:cNvSpPr>
            <p:nvPr/>
          </p:nvSpPr>
          <p:spPr bwMode="auto">
            <a:xfrm>
              <a:off x="1520" y="2373"/>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56" name="Line 47"/>
            <p:cNvSpPr>
              <a:spLocks noChangeShapeType="1"/>
            </p:cNvSpPr>
            <p:nvPr/>
          </p:nvSpPr>
          <p:spPr bwMode="auto">
            <a:xfrm>
              <a:off x="2029" y="0"/>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57" name="Line 48"/>
            <p:cNvSpPr>
              <a:spLocks noChangeShapeType="1"/>
            </p:cNvSpPr>
            <p:nvPr/>
          </p:nvSpPr>
          <p:spPr bwMode="auto">
            <a:xfrm>
              <a:off x="2029" y="395"/>
              <a:ext cx="0" cy="394"/>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58" name="Line 49"/>
            <p:cNvSpPr>
              <a:spLocks noChangeShapeType="1"/>
            </p:cNvSpPr>
            <p:nvPr/>
          </p:nvSpPr>
          <p:spPr bwMode="auto">
            <a:xfrm>
              <a:off x="2029" y="789"/>
              <a:ext cx="0" cy="397"/>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59" name="Line 50"/>
            <p:cNvSpPr>
              <a:spLocks noChangeShapeType="1"/>
            </p:cNvSpPr>
            <p:nvPr/>
          </p:nvSpPr>
          <p:spPr bwMode="auto">
            <a:xfrm>
              <a:off x="2029" y="1186"/>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60" name="Line 51"/>
            <p:cNvSpPr>
              <a:spLocks noChangeShapeType="1"/>
            </p:cNvSpPr>
            <p:nvPr/>
          </p:nvSpPr>
          <p:spPr bwMode="auto">
            <a:xfrm>
              <a:off x="2029" y="1582"/>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61" name="Line 52"/>
            <p:cNvSpPr>
              <a:spLocks noChangeShapeType="1"/>
            </p:cNvSpPr>
            <p:nvPr/>
          </p:nvSpPr>
          <p:spPr bwMode="auto">
            <a:xfrm>
              <a:off x="2029" y="1977"/>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62" name="Line 53"/>
            <p:cNvSpPr>
              <a:spLocks noChangeShapeType="1"/>
            </p:cNvSpPr>
            <p:nvPr/>
          </p:nvSpPr>
          <p:spPr bwMode="auto">
            <a:xfrm>
              <a:off x="2029" y="2373"/>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63" name="Line 54"/>
            <p:cNvSpPr>
              <a:spLocks noChangeShapeType="1"/>
            </p:cNvSpPr>
            <p:nvPr/>
          </p:nvSpPr>
          <p:spPr bwMode="auto">
            <a:xfrm>
              <a:off x="0" y="395"/>
              <a:ext cx="1041"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64" name="Line 55"/>
            <p:cNvSpPr>
              <a:spLocks noChangeShapeType="1"/>
            </p:cNvSpPr>
            <p:nvPr/>
          </p:nvSpPr>
          <p:spPr bwMode="auto">
            <a:xfrm>
              <a:off x="1041" y="395"/>
              <a:ext cx="47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65" name="Line 56"/>
            <p:cNvSpPr>
              <a:spLocks noChangeShapeType="1"/>
            </p:cNvSpPr>
            <p:nvPr/>
          </p:nvSpPr>
          <p:spPr bwMode="auto">
            <a:xfrm>
              <a:off x="1520" y="395"/>
              <a:ext cx="50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66" name="Line 57"/>
            <p:cNvSpPr>
              <a:spLocks noChangeShapeType="1"/>
            </p:cNvSpPr>
            <p:nvPr/>
          </p:nvSpPr>
          <p:spPr bwMode="auto">
            <a:xfrm>
              <a:off x="2029" y="395"/>
              <a:ext cx="49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67" name="Line 58"/>
            <p:cNvSpPr>
              <a:spLocks noChangeShapeType="1"/>
            </p:cNvSpPr>
            <p:nvPr/>
          </p:nvSpPr>
          <p:spPr bwMode="auto">
            <a:xfrm>
              <a:off x="0" y="789"/>
              <a:ext cx="1041"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68" name="Line 59"/>
            <p:cNvSpPr>
              <a:spLocks noChangeShapeType="1"/>
            </p:cNvSpPr>
            <p:nvPr/>
          </p:nvSpPr>
          <p:spPr bwMode="auto">
            <a:xfrm>
              <a:off x="1041" y="789"/>
              <a:ext cx="47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69" name="Line 60"/>
            <p:cNvSpPr>
              <a:spLocks noChangeShapeType="1"/>
            </p:cNvSpPr>
            <p:nvPr/>
          </p:nvSpPr>
          <p:spPr bwMode="auto">
            <a:xfrm>
              <a:off x="1520" y="789"/>
              <a:ext cx="50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70" name="Line 61"/>
            <p:cNvSpPr>
              <a:spLocks noChangeShapeType="1"/>
            </p:cNvSpPr>
            <p:nvPr/>
          </p:nvSpPr>
          <p:spPr bwMode="auto">
            <a:xfrm>
              <a:off x="2029" y="789"/>
              <a:ext cx="49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71" name="Line 62"/>
            <p:cNvSpPr>
              <a:spLocks noChangeShapeType="1"/>
            </p:cNvSpPr>
            <p:nvPr/>
          </p:nvSpPr>
          <p:spPr bwMode="auto">
            <a:xfrm>
              <a:off x="0" y="1186"/>
              <a:ext cx="1041"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72" name="Line 63"/>
            <p:cNvSpPr>
              <a:spLocks noChangeShapeType="1"/>
            </p:cNvSpPr>
            <p:nvPr/>
          </p:nvSpPr>
          <p:spPr bwMode="auto">
            <a:xfrm>
              <a:off x="1041" y="1186"/>
              <a:ext cx="47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73" name="Line 64"/>
            <p:cNvSpPr>
              <a:spLocks noChangeShapeType="1"/>
            </p:cNvSpPr>
            <p:nvPr/>
          </p:nvSpPr>
          <p:spPr bwMode="auto">
            <a:xfrm>
              <a:off x="1520" y="1186"/>
              <a:ext cx="50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74" name="Line 65"/>
            <p:cNvSpPr>
              <a:spLocks noChangeShapeType="1"/>
            </p:cNvSpPr>
            <p:nvPr/>
          </p:nvSpPr>
          <p:spPr bwMode="auto">
            <a:xfrm>
              <a:off x="2029" y="1186"/>
              <a:ext cx="49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75" name="Line 66"/>
            <p:cNvSpPr>
              <a:spLocks noChangeShapeType="1"/>
            </p:cNvSpPr>
            <p:nvPr/>
          </p:nvSpPr>
          <p:spPr bwMode="auto">
            <a:xfrm>
              <a:off x="0" y="1582"/>
              <a:ext cx="1041"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76" name="Line 67"/>
            <p:cNvSpPr>
              <a:spLocks noChangeShapeType="1"/>
            </p:cNvSpPr>
            <p:nvPr/>
          </p:nvSpPr>
          <p:spPr bwMode="auto">
            <a:xfrm>
              <a:off x="1041" y="1582"/>
              <a:ext cx="47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77" name="Line 68"/>
            <p:cNvSpPr>
              <a:spLocks noChangeShapeType="1"/>
            </p:cNvSpPr>
            <p:nvPr/>
          </p:nvSpPr>
          <p:spPr bwMode="auto">
            <a:xfrm>
              <a:off x="1520" y="1582"/>
              <a:ext cx="50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78" name="Line 69"/>
            <p:cNvSpPr>
              <a:spLocks noChangeShapeType="1"/>
            </p:cNvSpPr>
            <p:nvPr/>
          </p:nvSpPr>
          <p:spPr bwMode="auto">
            <a:xfrm>
              <a:off x="2029" y="1582"/>
              <a:ext cx="49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79" name="Line 70"/>
            <p:cNvSpPr>
              <a:spLocks noChangeShapeType="1"/>
            </p:cNvSpPr>
            <p:nvPr/>
          </p:nvSpPr>
          <p:spPr bwMode="auto">
            <a:xfrm>
              <a:off x="0" y="1977"/>
              <a:ext cx="1041"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80" name="Line 71"/>
            <p:cNvSpPr>
              <a:spLocks noChangeShapeType="1"/>
            </p:cNvSpPr>
            <p:nvPr/>
          </p:nvSpPr>
          <p:spPr bwMode="auto">
            <a:xfrm>
              <a:off x="1041" y="1977"/>
              <a:ext cx="47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81" name="Line 72"/>
            <p:cNvSpPr>
              <a:spLocks noChangeShapeType="1"/>
            </p:cNvSpPr>
            <p:nvPr/>
          </p:nvSpPr>
          <p:spPr bwMode="auto">
            <a:xfrm>
              <a:off x="1520" y="1977"/>
              <a:ext cx="50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82" name="Line 73"/>
            <p:cNvSpPr>
              <a:spLocks noChangeShapeType="1"/>
            </p:cNvSpPr>
            <p:nvPr/>
          </p:nvSpPr>
          <p:spPr bwMode="auto">
            <a:xfrm>
              <a:off x="2029" y="1977"/>
              <a:ext cx="49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83" name="Line 74"/>
            <p:cNvSpPr>
              <a:spLocks noChangeShapeType="1"/>
            </p:cNvSpPr>
            <p:nvPr/>
          </p:nvSpPr>
          <p:spPr bwMode="auto">
            <a:xfrm>
              <a:off x="0" y="2373"/>
              <a:ext cx="1041"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84" name="Line 75"/>
            <p:cNvSpPr>
              <a:spLocks noChangeShapeType="1"/>
            </p:cNvSpPr>
            <p:nvPr/>
          </p:nvSpPr>
          <p:spPr bwMode="auto">
            <a:xfrm>
              <a:off x="1041" y="2373"/>
              <a:ext cx="47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85" name="Line 76"/>
            <p:cNvSpPr>
              <a:spLocks noChangeShapeType="1"/>
            </p:cNvSpPr>
            <p:nvPr/>
          </p:nvSpPr>
          <p:spPr bwMode="auto">
            <a:xfrm>
              <a:off x="2528" y="1582"/>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86" name="Line 77"/>
            <p:cNvSpPr>
              <a:spLocks noChangeShapeType="1"/>
            </p:cNvSpPr>
            <p:nvPr/>
          </p:nvSpPr>
          <p:spPr bwMode="auto">
            <a:xfrm>
              <a:off x="1520" y="0"/>
              <a:ext cx="50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87" name="Line 78"/>
            <p:cNvSpPr>
              <a:spLocks noChangeShapeType="1"/>
            </p:cNvSpPr>
            <p:nvPr/>
          </p:nvSpPr>
          <p:spPr bwMode="auto">
            <a:xfrm>
              <a:off x="2029" y="0"/>
              <a:ext cx="49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88" name="Line 79"/>
            <p:cNvSpPr>
              <a:spLocks noChangeShapeType="1"/>
            </p:cNvSpPr>
            <p:nvPr/>
          </p:nvSpPr>
          <p:spPr bwMode="auto">
            <a:xfrm>
              <a:off x="0" y="0"/>
              <a:ext cx="1041"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89" name="Line 80"/>
            <p:cNvSpPr>
              <a:spLocks noChangeShapeType="1"/>
            </p:cNvSpPr>
            <p:nvPr/>
          </p:nvSpPr>
          <p:spPr bwMode="auto">
            <a:xfrm>
              <a:off x="2528" y="1977"/>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90" name="Line 81"/>
            <p:cNvSpPr>
              <a:spLocks noChangeShapeType="1"/>
            </p:cNvSpPr>
            <p:nvPr/>
          </p:nvSpPr>
          <p:spPr bwMode="auto">
            <a:xfrm>
              <a:off x="2528" y="2373"/>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91" name="Line 82"/>
            <p:cNvSpPr>
              <a:spLocks noChangeShapeType="1"/>
            </p:cNvSpPr>
            <p:nvPr/>
          </p:nvSpPr>
          <p:spPr bwMode="auto">
            <a:xfrm>
              <a:off x="2528" y="0"/>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92" name="Line 83"/>
            <p:cNvSpPr>
              <a:spLocks noChangeShapeType="1"/>
            </p:cNvSpPr>
            <p:nvPr/>
          </p:nvSpPr>
          <p:spPr bwMode="auto">
            <a:xfrm>
              <a:off x="2528" y="395"/>
              <a:ext cx="0" cy="394"/>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93" name="Line 84"/>
            <p:cNvSpPr>
              <a:spLocks noChangeShapeType="1"/>
            </p:cNvSpPr>
            <p:nvPr/>
          </p:nvSpPr>
          <p:spPr bwMode="auto">
            <a:xfrm>
              <a:off x="0" y="2768"/>
              <a:ext cx="1041"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94" name="Line 85"/>
            <p:cNvSpPr>
              <a:spLocks noChangeShapeType="1"/>
            </p:cNvSpPr>
            <p:nvPr/>
          </p:nvSpPr>
          <p:spPr bwMode="auto">
            <a:xfrm>
              <a:off x="1041" y="2768"/>
              <a:ext cx="47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95" name="Line 86"/>
            <p:cNvSpPr>
              <a:spLocks noChangeShapeType="1"/>
            </p:cNvSpPr>
            <p:nvPr/>
          </p:nvSpPr>
          <p:spPr bwMode="auto">
            <a:xfrm>
              <a:off x="1520" y="2768"/>
              <a:ext cx="50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96" name="Line 87"/>
            <p:cNvSpPr>
              <a:spLocks noChangeShapeType="1"/>
            </p:cNvSpPr>
            <p:nvPr/>
          </p:nvSpPr>
          <p:spPr bwMode="auto">
            <a:xfrm>
              <a:off x="2029" y="2768"/>
              <a:ext cx="49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97" name="Line 88"/>
            <p:cNvSpPr>
              <a:spLocks noChangeShapeType="1"/>
            </p:cNvSpPr>
            <p:nvPr/>
          </p:nvSpPr>
          <p:spPr bwMode="auto">
            <a:xfrm>
              <a:off x="0" y="0"/>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98" name="Line 89"/>
            <p:cNvSpPr>
              <a:spLocks noChangeShapeType="1"/>
            </p:cNvSpPr>
            <p:nvPr/>
          </p:nvSpPr>
          <p:spPr bwMode="auto">
            <a:xfrm>
              <a:off x="0" y="395"/>
              <a:ext cx="0" cy="394"/>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99" name="Line 90"/>
            <p:cNvSpPr>
              <a:spLocks noChangeShapeType="1"/>
            </p:cNvSpPr>
            <p:nvPr/>
          </p:nvSpPr>
          <p:spPr bwMode="auto">
            <a:xfrm>
              <a:off x="0" y="789"/>
              <a:ext cx="0" cy="397"/>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100" name="Line 91"/>
            <p:cNvSpPr>
              <a:spLocks noChangeShapeType="1"/>
            </p:cNvSpPr>
            <p:nvPr/>
          </p:nvSpPr>
          <p:spPr bwMode="auto">
            <a:xfrm>
              <a:off x="0" y="1186"/>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101" name="Line 92"/>
            <p:cNvSpPr>
              <a:spLocks noChangeShapeType="1"/>
            </p:cNvSpPr>
            <p:nvPr/>
          </p:nvSpPr>
          <p:spPr bwMode="auto">
            <a:xfrm>
              <a:off x="0" y="1582"/>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102" name="Line 93"/>
            <p:cNvSpPr>
              <a:spLocks noChangeShapeType="1"/>
            </p:cNvSpPr>
            <p:nvPr/>
          </p:nvSpPr>
          <p:spPr bwMode="auto">
            <a:xfrm>
              <a:off x="0" y="1977"/>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103" name="Line 94"/>
            <p:cNvSpPr>
              <a:spLocks noChangeShapeType="1"/>
            </p:cNvSpPr>
            <p:nvPr/>
          </p:nvSpPr>
          <p:spPr bwMode="auto">
            <a:xfrm>
              <a:off x="0" y="2373"/>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104" name="Line 95"/>
            <p:cNvSpPr>
              <a:spLocks noChangeShapeType="1"/>
            </p:cNvSpPr>
            <p:nvPr/>
          </p:nvSpPr>
          <p:spPr bwMode="auto">
            <a:xfrm>
              <a:off x="2528" y="789"/>
              <a:ext cx="0" cy="397"/>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105" name="Line 96"/>
            <p:cNvSpPr>
              <a:spLocks noChangeShapeType="1"/>
            </p:cNvSpPr>
            <p:nvPr/>
          </p:nvSpPr>
          <p:spPr bwMode="auto">
            <a:xfrm>
              <a:off x="2528" y="1186"/>
              <a:ext cx="0" cy="395"/>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sp>
          <p:nvSpPr>
            <p:cNvPr id="106" name="Line 97"/>
            <p:cNvSpPr>
              <a:spLocks noChangeShapeType="1"/>
            </p:cNvSpPr>
            <p:nvPr/>
          </p:nvSpPr>
          <p:spPr bwMode="auto">
            <a:xfrm>
              <a:off x="1041" y="0"/>
              <a:ext cx="479" cy="0"/>
            </a:xfrm>
            <a:prstGeom prst="line">
              <a:avLst/>
            </a:prstGeom>
            <a:noFill/>
            <a:ln w="9525">
              <a:solidFill>
                <a:srgbClr val="D05F44"/>
              </a:solidFill>
              <a:round/>
              <a:headEnd/>
              <a:tailEnd/>
            </a:ln>
            <a:effectLst>
              <a:outerShdw dist="20000" dir="5400000" rotWithShape="0">
                <a:srgbClr val="808080">
                  <a:alpha val="37999"/>
                </a:srgbClr>
              </a:outerShdw>
            </a:effectLst>
          </p:spPr>
          <p:txBody>
            <a:bodyPr/>
            <a:lstStyle/>
            <a:p>
              <a:pPr>
                <a:defRPr/>
              </a:pPr>
              <a:endParaRPr lang="en-US">
                <a:latin typeface="Verdana" pitchFamily="-107" charset="0"/>
                <a:ea typeface="ＭＳ Ｐゴシック" pitchFamily="-107" charset="-128"/>
                <a:cs typeface="+mn-cs"/>
              </a:endParaRPr>
            </a:p>
          </p:txBody>
        </p:sp>
      </p:grpSp>
    </p:spTree>
    <p:extLst>
      <p:ext uri="{BB962C8B-B14F-4D97-AF65-F5344CB8AC3E}">
        <p14:creationId xmlns:p14="http://schemas.microsoft.com/office/powerpoint/2010/main" val="22590442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516"/>
                                        </p:tgtEl>
                                        <p:attrNameLst>
                                          <p:attrName>style.visibility</p:attrName>
                                        </p:attrNameLst>
                                      </p:cBhvr>
                                      <p:to>
                                        <p:strVal val="visible"/>
                                      </p:to>
                                    </p:set>
                                    <p:animEffect transition="in" filter="fade">
                                      <p:cBhvr>
                                        <p:cTn id="7" dur="500"/>
                                        <p:tgtEl>
                                          <p:spTgt spid="645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animBg="1" autoUpdateAnimBg="0"/>
      <p:bldP spid="9" grpId="0" animBg="1" autoUpdateAnimBg="0"/>
      <p:bldP spid="10"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609600" y="-76200"/>
            <a:ext cx="8001000" cy="1216025"/>
          </a:xfrm>
        </p:spPr>
        <p:txBody>
          <a:bodyPr/>
          <a:lstStyle/>
          <a:p>
            <a:r>
              <a:rPr lang="en-US" dirty="0">
                <a:solidFill>
                  <a:srgbClr val="E7BC29"/>
                </a:solidFill>
              </a:rPr>
              <a:t>Teacher Support</a:t>
            </a:r>
          </a:p>
        </p:txBody>
      </p:sp>
      <p:pic>
        <p:nvPicPr>
          <p:cNvPr id="234503" name="day3_debrief3-M4V04091.wmv">
            <a:hlinkClick r:id="" action="ppaction://media"/>
          </p:cNvPr>
          <p:cNvPicPr>
            <a:picLocks noGrp="1" noRot="1" noChangeAspect="1" noChangeArrowheads="1"/>
          </p:cNvPicPr>
          <p:nvPr>
            <p:ph sz="quarter" idx="3"/>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a:xfrm>
            <a:off x="1295400" y="1371600"/>
            <a:ext cx="2743200" cy="20574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234500" name="Picture 4" descr="eros_teach_smal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3657600"/>
            <a:ext cx="3441700" cy="2581275"/>
          </a:xfrm>
          <a:prstGeom prst="rect">
            <a:avLst/>
          </a:prstGeom>
          <a:noFill/>
          <a:extLst>
            <a:ext uri="{909E8E84-426E-40dd-AFC4-6F175D3DCCD1}">
              <a14:hiddenFill xmlns:a14="http://schemas.microsoft.com/office/drawing/2010/main">
                <a:solidFill>
                  <a:srgbClr val="FFFFFF"/>
                </a:solidFill>
              </a14:hiddenFill>
            </a:ext>
          </a:extLst>
        </p:spPr>
      </p:pic>
      <p:pic>
        <p:nvPicPr>
          <p:cNvPr id="234501" name="Picture 5" descr="fork_teacher"/>
          <p:cNvPicPr>
            <a:picLocks noChangeAspect="1" noChangeArrowheads="1"/>
          </p:cNvPicPr>
          <p:nvPr/>
        </p:nvPicPr>
        <p:blipFill>
          <a:blip r:embed="rId8">
            <a:extLst>
              <a:ext uri="{28A0092B-C50C-407E-A947-70E740481C1C}">
                <a14:useLocalDpi xmlns:a14="http://schemas.microsoft.com/office/drawing/2010/main" val="0"/>
              </a:ext>
            </a:extLst>
          </a:blip>
          <a:srcRect l="21875" t="-2501" r="5000"/>
          <a:stretch>
            <a:fillRect/>
          </a:stretch>
        </p:blipFill>
        <p:spPr bwMode="auto">
          <a:xfrm>
            <a:off x="5562600" y="1066800"/>
            <a:ext cx="2754313" cy="2895600"/>
          </a:xfrm>
          <a:prstGeom prst="rect">
            <a:avLst/>
          </a:prstGeom>
          <a:noFill/>
          <a:extLst>
            <a:ext uri="{909E8E84-426E-40dd-AFC4-6F175D3DCCD1}">
              <a14:hiddenFill xmlns:a14="http://schemas.microsoft.com/office/drawing/2010/main">
                <a:solidFill>
                  <a:srgbClr val="FFFFFF"/>
                </a:solidFill>
              </a14:hiddenFill>
            </a:ext>
          </a:extLst>
        </p:spPr>
      </p:pic>
      <p:pic>
        <p:nvPicPr>
          <p:cNvPr id="234506" name="class_discuss.wmv">
            <a:hlinkClick r:id="" action="ppaction://media"/>
          </p:cNvPr>
          <p:cNvPicPr>
            <a:picLocks noGrp="1" noRot="1" noChangeAspect="1" noChangeArrowheads="1"/>
          </p:cNvPicPr>
          <p:nvPr>
            <p:ph sz="half" idx="1"/>
            <a:videoFile r:link="rId4"/>
            <p:extLst>
              <p:ext uri="{DAA4B4D4-6D71-4841-9C94-3DE7FCFB9230}">
                <p14:media xmlns:p14="http://schemas.microsoft.com/office/powerpoint/2010/main" r:link="rId3"/>
              </p:ext>
            </p:extLst>
          </p:nvPr>
        </p:nvPicPr>
        <p:blipFill>
          <a:blip r:embed="rId9">
            <a:extLst>
              <a:ext uri="{28A0092B-C50C-407E-A947-70E740481C1C}">
                <a14:useLocalDpi xmlns:a14="http://schemas.microsoft.com/office/drawing/2010/main" val="0"/>
              </a:ext>
            </a:extLst>
          </a:blip>
          <a:srcRect/>
          <a:stretch>
            <a:fillRect/>
          </a:stretch>
        </p:blipFill>
        <p:spPr>
          <a:xfrm>
            <a:off x="5410200" y="4038600"/>
            <a:ext cx="2895600" cy="21717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157790480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3450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34503"/>
                                        </p:tgtEl>
                                      </p:cBhvr>
                                    </p:cmd>
                                  </p:childTnLst>
                                </p:cTn>
                              </p:par>
                            </p:childTnLst>
                          </p:cTn>
                        </p:par>
                      </p:childTnLst>
                    </p:cTn>
                  </p:par>
                </p:childTnLst>
              </p:cTn>
              <p:nextCondLst>
                <p:cond evt="onClick" delay="0">
                  <p:tgtEl>
                    <p:spTgt spid="234503"/>
                  </p:tgtEl>
                </p:cond>
              </p:nextCondLst>
            </p:seq>
            <p:video>
              <p:cMediaNode>
                <p:cTn id="7" fill="hold" display="0">
                  <p:stCondLst>
                    <p:cond delay="indefinite"/>
                  </p:stCondLst>
                  <p:endCondLst>
                    <p:cond evt="onNext" delay="0">
                      <p:tgtEl>
                        <p:sldTgt/>
                      </p:tgtEl>
                    </p:cond>
                    <p:cond evt="onPrev" delay="0">
                      <p:tgtEl>
                        <p:sldTgt/>
                      </p:tgtEl>
                    </p:cond>
                  </p:endCondLst>
                </p:cTn>
                <p:tgtEl>
                  <p:spTgt spid="234503"/>
                </p:tgtEl>
              </p:cMediaNode>
            </p:video>
            <p:seq concurrent="1" nextAc="seek">
              <p:cTn id="8" restart="whenNotActive" fill="hold" evtFilter="cancelBubble" nodeType="interactiveSeq">
                <p:stCondLst>
                  <p:cond evt="onClick" delay="0">
                    <p:tgtEl>
                      <p:spTgt spid="23450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34506"/>
                                        </p:tgtEl>
                                      </p:cBhvr>
                                    </p:cmd>
                                  </p:childTnLst>
                                </p:cTn>
                              </p:par>
                            </p:childTnLst>
                          </p:cTn>
                        </p:par>
                      </p:childTnLst>
                    </p:cTn>
                  </p:par>
                </p:childTnLst>
              </p:cTn>
              <p:nextCondLst>
                <p:cond evt="onClick" delay="0">
                  <p:tgtEl>
                    <p:spTgt spid="234506"/>
                  </p:tgtEl>
                </p:cond>
              </p:nextCondLst>
            </p:seq>
            <p:video>
              <p:cMediaNode>
                <p:cTn id="13" fill="hold" display="0">
                  <p:stCondLst>
                    <p:cond delay="indefinite"/>
                  </p:stCondLst>
                  <p:endCondLst>
                    <p:cond evt="onNext" delay="0">
                      <p:tgtEl>
                        <p:sldTgt/>
                      </p:tgtEl>
                    </p:cond>
                    <p:cond evt="onPrev" delay="0">
                      <p:tgtEl>
                        <p:sldTgt/>
                      </p:tgtEl>
                    </p:cond>
                  </p:endCondLst>
                </p:cTn>
                <p:tgtEl>
                  <p:spTgt spid="234506"/>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ndercity.PNG"/>
          <p:cNvPicPr>
            <a:picLocks noChangeAspect="1"/>
          </p:cNvPicPr>
          <p:nvPr/>
        </p:nvPicPr>
        <p:blipFill>
          <a:blip r:embed="rId4"/>
          <a:srcRect b="7180"/>
          <a:stretch>
            <a:fillRect/>
          </a:stretch>
        </p:blipFill>
        <p:spPr>
          <a:xfrm>
            <a:off x="3958245" y="0"/>
            <a:ext cx="5185755" cy="2971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1987" name="Title 1"/>
          <p:cNvSpPr>
            <a:spLocks noGrp="1"/>
          </p:cNvSpPr>
          <p:nvPr>
            <p:ph type="title"/>
          </p:nvPr>
        </p:nvSpPr>
        <p:spPr/>
        <p:txBody>
          <a:bodyPr/>
          <a:lstStyle/>
          <a:p>
            <a:r>
              <a:rPr lang="en-US">
                <a:ea typeface="ＭＳ Ｐゴシック" pitchFamily="-65" charset="-128"/>
              </a:rPr>
              <a:t>sas</a:t>
            </a:r>
          </a:p>
        </p:txBody>
      </p:sp>
      <p:pic>
        <p:nvPicPr>
          <p:cNvPr id="5" name="Picture 4" descr="original_p4.png"/>
          <p:cNvPicPr>
            <a:picLocks noChangeAspect="1"/>
          </p:cNvPicPr>
          <p:nvPr/>
        </p:nvPicPr>
        <p:blipFill>
          <a:blip r:embed="rId5"/>
          <a:srcRect/>
          <a:stretch>
            <a:fillRect/>
          </a:stretch>
        </p:blipFill>
        <p:spPr bwMode="auto">
          <a:xfrm>
            <a:off x="342900" y="685800"/>
            <a:ext cx="2181225" cy="4229100"/>
          </a:xfrm>
          <a:prstGeom prst="rect">
            <a:avLst/>
          </a:prstGeom>
          <a:noFill/>
          <a:ln w="38100" cap="sq">
            <a:solidFill>
              <a:srgbClr val="000000"/>
            </a:solidFill>
            <a:miter lim="800000"/>
            <a:headEnd/>
            <a:tailEnd/>
          </a:ln>
          <a:effectLst>
            <a:outerShdw blurRad="63500" dist="38100" dir="2700000" algn="tl" rotWithShape="0">
              <a:srgbClr val="000000">
                <a:alpha val="42999"/>
              </a:srgbClr>
            </a:outerShdw>
          </a:effectLst>
        </p:spPr>
      </p:pic>
      <p:pic>
        <p:nvPicPr>
          <p:cNvPr id="6" name="Picture 5" descr="original_bikes.png"/>
          <p:cNvPicPr>
            <a:picLocks noChangeAspect="1"/>
          </p:cNvPicPr>
          <p:nvPr/>
        </p:nvPicPr>
        <p:blipFill>
          <a:blip r:embed="rId6"/>
          <a:srcRect/>
          <a:stretch>
            <a:fillRect/>
          </a:stretch>
        </p:blipFill>
        <p:spPr bwMode="auto">
          <a:xfrm>
            <a:off x="6515100" y="3314700"/>
            <a:ext cx="2559050" cy="3543300"/>
          </a:xfrm>
          <a:prstGeom prst="rect">
            <a:avLst/>
          </a:prstGeom>
          <a:noFill/>
          <a:ln w="38100" cap="sq">
            <a:solidFill>
              <a:srgbClr val="000000"/>
            </a:solidFill>
            <a:miter lim="800000"/>
            <a:headEnd/>
            <a:tailEnd/>
          </a:ln>
          <a:effectLst>
            <a:outerShdw blurRad="63500" dist="38100" dir="2700000" algn="tl" rotWithShape="0">
              <a:srgbClr val="000000">
                <a:alpha val="42999"/>
              </a:srgbClr>
            </a:outerShdw>
          </a:effectLst>
        </p:spPr>
      </p:pic>
      <p:pic>
        <p:nvPicPr>
          <p:cNvPr id="4" name="Content Placeholder 3" descr="original_Headphone_WorkedExample.png"/>
          <p:cNvPicPr>
            <a:picLocks noGrp="1" noChangeAspect="1"/>
          </p:cNvPicPr>
          <p:nvPr>
            <p:ph idx="1"/>
          </p:nvPr>
        </p:nvPicPr>
        <p:blipFill>
          <a:blip r:embed="rId7"/>
          <a:stretch>
            <a:fillRect/>
          </a:stretch>
        </p:blipFill>
        <p:spPr>
          <a:xfrm>
            <a:off x="1714500" y="1828800"/>
            <a:ext cx="4056063" cy="4872038"/>
          </a:xfrm>
          <a:effectLst>
            <a:outerShdw blurRad="292100" dist="139700" dir="2700000" algn="tl" rotWithShape="0">
              <a:srgbClr val="333333">
                <a:alpha val="65000"/>
              </a:srgbClr>
            </a:outerShdw>
          </a:effectLst>
        </p:spPr>
      </p:pic>
      <p:sp>
        <p:nvSpPr>
          <p:cNvPr id="9" name="TextBox 8"/>
          <p:cNvSpPr txBox="1"/>
          <p:nvPr/>
        </p:nvSpPr>
        <p:spPr>
          <a:xfrm>
            <a:off x="457200" y="5600700"/>
            <a:ext cx="1714500" cy="461963"/>
          </a:xfrm>
          <a:prstGeom prst="rect">
            <a:avLst/>
          </a:prstGeom>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defRPr/>
            </a:pPr>
            <a:r>
              <a:rPr lang="en-US" b="1">
                <a:solidFill>
                  <a:srgbClr val="000000"/>
                </a:solidFill>
                <a:ea typeface="ＭＳ Ｐゴシック" pitchFamily="-111" charset="-128"/>
                <a:cs typeface="ＭＳ Ｐゴシック" pitchFamily="-111" charset="-128"/>
              </a:rPr>
              <a:t>Stats Unit</a:t>
            </a:r>
          </a:p>
        </p:txBody>
      </p:sp>
      <p:pic>
        <p:nvPicPr>
          <p:cNvPr id="2" name="stats_RollinSteady_is_more_reliabl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857500" y="1943100"/>
            <a:ext cx="4064000" cy="2286000"/>
          </a:xfrm>
          <a:prstGeom prst="rect">
            <a:avLst/>
          </a:prstGeom>
        </p:spPr>
      </p:pic>
    </p:spTree>
    <p:extLst>
      <p:ext uri="{BB962C8B-B14F-4D97-AF65-F5344CB8AC3E}">
        <p14:creationId xmlns:p14="http://schemas.microsoft.com/office/powerpoint/2010/main" val="35855757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video>
              <p:cMediaNode vol="80000">
                <p:cTn id="13"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1676400"/>
            <a:ext cx="8229600" cy="4495800"/>
          </a:xfrm>
        </p:spPr>
        <p:txBody>
          <a:bodyPr>
            <a:normAutofit/>
          </a:bodyPr>
          <a:lstStyle/>
          <a:p>
            <a:r>
              <a:rPr lang="en-US" sz="2600" b="1" dirty="0" smtClean="0">
                <a:cs typeface="Abadi MT Condensed Extra Bold"/>
              </a:rPr>
              <a:t>Procedural engagement:</a:t>
            </a:r>
            <a:r>
              <a:rPr lang="en-US" sz="2600" dirty="0" smtClean="0"/>
              <a:t> </a:t>
            </a:r>
            <a:r>
              <a:rPr lang="en-US" sz="2600" b="0" dirty="0" smtClean="0"/>
              <a:t>using procedures or formalisms accurately</a:t>
            </a:r>
          </a:p>
          <a:p>
            <a:r>
              <a:rPr lang="en-US" sz="2600" b="1" dirty="0" smtClean="0">
                <a:cs typeface="Abadi MT Condensed Extra Bold"/>
              </a:rPr>
              <a:t>Conceptual engagement: </a:t>
            </a:r>
            <a:r>
              <a:rPr lang="en-US" sz="2600" b="0" dirty="0" smtClean="0"/>
              <a:t>knowing what to do and why it makes sense</a:t>
            </a:r>
          </a:p>
          <a:p>
            <a:r>
              <a:rPr lang="en-US" sz="2600" b="1" dirty="0" smtClean="0">
                <a:cs typeface="Abadi MT Condensed Extra Bold"/>
              </a:rPr>
              <a:t>Consequential engagement:</a:t>
            </a:r>
            <a:r>
              <a:rPr lang="en-US" sz="2600" b="1" dirty="0" smtClean="0"/>
              <a:t> </a:t>
            </a:r>
            <a:r>
              <a:rPr lang="en-US" sz="2600" dirty="0" smtClean="0"/>
              <a:t>connecting tool use to implications</a:t>
            </a:r>
          </a:p>
          <a:p>
            <a:r>
              <a:rPr lang="en-US" sz="2600" b="1" dirty="0" smtClean="0">
                <a:cs typeface="Abadi MT Condensed Extra Bold"/>
              </a:rPr>
              <a:t>Critical engagement:</a:t>
            </a:r>
            <a:r>
              <a:rPr lang="en-US" sz="2600" dirty="0" smtClean="0"/>
              <a:t> </a:t>
            </a:r>
            <a:r>
              <a:rPr lang="en-US" sz="2600" b="0" dirty="0" smtClean="0"/>
              <a:t>interrogating the usefulness, or significance of the use of particular tools on outcomes</a:t>
            </a:r>
            <a:endParaRPr lang="en-US" sz="2600" b="0" dirty="0"/>
          </a:p>
        </p:txBody>
      </p:sp>
      <p:sp>
        <p:nvSpPr>
          <p:cNvPr id="6" name="TextBox 5"/>
          <p:cNvSpPr txBox="1"/>
          <p:nvPr/>
        </p:nvSpPr>
        <p:spPr>
          <a:xfrm>
            <a:off x="381000" y="304800"/>
            <a:ext cx="8458200" cy="553998"/>
          </a:xfrm>
          <a:prstGeom prst="rect">
            <a:avLst/>
          </a:prstGeom>
          <a:noFill/>
        </p:spPr>
        <p:txBody>
          <a:bodyPr wrap="square" rtlCol="0">
            <a:spAutoFit/>
          </a:bodyPr>
          <a:lstStyle/>
          <a:p>
            <a:r>
              <a:rPr lang="en-US" sz="3000" dirty="0" smtClean="0">
                <a:latin typeface="Flexure"/>
                <a:cs typeface="Flexure"/>
              </a:rPr>
              <a:t>Modes of Engagement</a:t>
            </a:r>
            <a:endParaRPr lang="en-US" sz="3000" dirty="0">
              <a:latin typeface="Flexure"/>
              <a:cs typeface="Flexure"/>
            </a:endParaRPr>
          </a:p>
        </p:txBody>
      </p:sp>
      <p:sp>
        <p:nvSpPr>
          <p:cNvPr id="5" name="TextBox 4"/>
          <p:cNvSpPr txBox="1"/>
          <p:nvPr/>
        </p:nvSpPr>
        <p:spPr>
          <a:xfrm>
            <a:off x="685800" y="5562600"/>
            <a:ext cx="7696200" cy="738664"/>
          </a:xfrm>
          <a:prstGeom prst="rect">
            <a:avLst/>
          </a:prstGeom>
          <a:noFill/>
        </p:spPr>
        <p:txBody>
          <a:bodyPr wrap="square" rtlCol="0">
            <a:spAutoFit/>
          </a:bodyPr>
          <a:lstStyle/>
          <a:p>
            <a:r>
              <a:rPr lang="en-US" sz="1400" dirty="0" smtClean="0"/>
              <a:t>Gresalfi, M. S., Barab, S. A., </a:t>
            </a:r>
            <a:r>
              <a:rPr lang="en-US" sz="1400" dirty="0" err="1" smtClean="0"/>
              <a:t>Siyahhan</a:t>
            </a:r>
            <a:r>
              <a:rPr lang="en-US" sz="1400" dirty="0" smtClean="0"/>
              <a:t>, S., &amp; Christensen, T. (2009). Virtual worlds, conceptual understanding, and me: Designing for Critical engagement. </a:t>
            </a:r>
            <a:r>
              <a:rPr lang="en-US" sz="1400" i="1" dirty="0" smtClean="0"/>
              <a:t>On the Horizon (online journal), 17</a:t>
            </a:r>
            <a:r>
              <a:rPr lang="en-US" sz="1400" dirty="0" smtClean="0"/>
              <a:t>(1), 21-34.</a:t>
            </a:r>
            <a:endParaRPr lang="en-US" sz="1400" dirty="0"/>
          </a:p>
        </p:txBody>
      </p:sp>
      <p:pic>
        <p:nvPicPr>
          <p:cNvPr id="7" name="Picture 6" descr="andercity.PNG"/>
          <p:cNvPicPr>
            <a:picLocks noChangeAspect="1"/>
          </p:cNvPicPr>
          <p:nvPr/>
        </p:nvPicPr>
        <p:blipFill>
          <a:blip r:embed="rId3"/>
          <a:srcRect b="7180"/>
          <a:stretch>
            <a:fillRect/>
          </a:stretch>
        </p:blipFill>
        <p:spPr>
          <a:xfrm>
            <a:off x="5029200" y="76953"/>
            <a:ext cx="2857500" cy="16375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5903210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143000"/>
          </a:xfrm>
        </p:spPr>
        <p:txBody>
          <a:bodyPr/>
          <a:lstStyle/>
          <a:p>
            <a:r>
              <a:rPr lang="en-US" sz="3600" dirty="0" smtClean="0"/>
              <a:t>Videogames as 21</a:t>
            </a:r>
            <a:r>
              <a:rPr lang="en-US" sz="3600" baseline="30000" dirty="0" smtClean="0"/>
              <a:t>st</a:t>
            </a:r>
            <a:r>
              <a:rPr lang="en-US" sz="3600" dirty="0" smtClean="0"/>
              <a:t> Century Curricula</a:t>
            </a:r>
            <a:endParaRPr lang="en-US" sz="3600" dirty="0"/>
          </a:p>
        </p:txBody>
      </p:sp>
      <p:sp>
        <p:nvSpPr>
          <p:cNvPr id="3" name="Content Placeholder 2"/>
          <p:cNvSpPr>
            <a:spLocks noGrp="1"/>
          </p:cNvSpPr>
          <p:nvPr>
            <p:ph idx="1"/>
          </p:nvPr>
        </p:nvSpPr>
        <p:spPr>
          <a:xfrm>
            <a:off x="342900" y="1676400"/>
            <a:ext cx="8229600" cy="4525963"/>
          </a:xfrm>
        </p:spPr>
        <p:txBody>
          <a:bodyPr>
            <a:normAutofit lnSpcReduction="10000"/>
          </a:bodyPr>
          <a:lstStyle/>
          <a:p>
            <a:pPr>
              <a:buNone/>
            </a:pPr>
            <a:r>
              <a:rPr lang="en-US" sz="2800" dirty="0" smtClean="0"/>
              <a:t>Videogames offer ….</a:t>
            </a:r>
            <a:r>
              <a:rPr lang="en-US" sz="800" dirty="0" smtClean="0"/>
              <a:t/>
            </a:r>
            <a:br>
              <a:rPr lang="en-US" sz="800" dirty="0" smtClean="0"/>
            </a:br>
            <a:r>
              <a:rPr lang="en-US" sz="800" dirty="0" smtClean="0"/>
              <a:t> </a:t>
            </a:r>
            <a:endParaRPr lang="en-US" sz="1400" dirty="0" smtClean="0"/>
          </a:p>
          <a:p>
            <a:r>
              <a:rPr lang="en-US" sz="2800" dirty="0" smtClean="0"/>
              <a:t>entire worlds in which learners are central, important, active participants; </a:t>
            </a:r>
          </a:p>
          <a:p>
            <a:r>
              <a:rPr lang="en-US" sz="2800" dirty="0" smtClean="0"/>
              <a:t>a place where the actions one takes has a significant impact on the world; </a:t>
            </a:r>
          </a:p>
          <a:p>
            <a:r>
              <a:rPr lang="en-US" sz="2800" dirty="0" smtClean="0"/>
              <a:t>and a place in which </a:t>
            </a:r>
            <a:r>
              <a:rPr lang="en-US" sz="2800" i="1" dirty="0" smtClean="0"/>
              <a:t>what </a:t>
            </a:r>
            <a:r>
              <a:rPr lang="en-US" sz="2800" dirty="0" smtClean="0"/>
              <a:t>you know is directly</a:t>
            </a:r>
            <a:br>
              <a:rPr lang="en-US" sz="2800" dirty="0" smtClean="0"/>
            </a:br>
            <a:r>
              <a:rPr lang="en-US" sz="2800" dirty="0" smtClean="0"/>
              <a:t>          related to what you are able to do and,</a:t>
            </a:r>
            <a:br>
              <a:rPr lang="en-US" sz="2800" dirty="0" smtClean="0"/>
            </a:br>
            <a:r>
              <a:rPr lang="en-US" sz="2800" dirty="0" smtClean="0"/>
              <a:t>           ultimately, who you become. </a:t>
            </a:r>
          </a:p>
          <a:p>
            <a:endParaRPr lang="en-US" sz="2800" dirty="0"/>
          </a:p>
        </p:txBody>
      </p:sp>
      <p:pic>
        <p:nvPicPr>
          <p:cNvPr id="4" name="Picture 5" descr="overviewpic4-1.png"/>
          <p:cNvPicPr>
            <a:picLocks noChangeAspect="1"/>
          </p:cNvPicPr>
          <p:nvPr/>
        </p:nvPicPr>
        <p:blipFill>
          <a:blip r:embed="rId2" cstate="print"/>
          <a:srcRect/>
          <a:stretch>
            <a:fillRect/>
          </a:stretch>
        </p:blipFill>
        <p:spPr bwMode="auto">
          <a:xfrm>
            <a:off x="7429500" y="4494059"/>
            <a:ext cx="1752600" cy="2249641"/>
          </a:xfrm>
          <a:prstGeom prst="rect">
            <a:avLst/>
          </a:prstGeom>
          <a:ln>
            <a:noFill/>
          </a:ln>
          <a:effectLst>
            <a:softEdge rad="112500"/>
          </a:effectLst>
        </p:spPr>
      </p:pic>
      <p:pic>
        <p:nvPicPr>
          <p:cNvPr id="6" name="Picture 7" descr="overviewpic2.png"/>
          <p:cNvPicPr>
            <a:picLocks noChangeAspect="1"/>
          </p:cNvPicPr>
          <p:nvPr/>
        </p:nvPicPr>
        <p:blipFill>
          <a:blip r:embed="rId3" cstate="print"/>
          <a:srcRect/>
          <a:stretch>
            <a:fillRect/>
          </a:stretch>
        </p:blipFill>
        <p:spPr bwMode="auto">
          <a:xfrm>
            <a:off x="342900" y="4934045"/>
            <a:ext cx="1320800" cy="1695355"/>
          </a:xfrm>
          <a:prstGeom prst="rect">
            <a:avLst/>
          </a:prstGeom>
          <a:ln>
            <a:noFill/>
          </a:ln>
          <a:effectLst>
            <a:softEdge rad="112500"/>
          </a:effectLst>
        </p:spPr>
      </p:pic>
      <p:pic>
        <p:nvPicPr>
          <p:cNvPr id="7" name="Picture 6"/>
          <p:cNvPicPr>
            <a:picLocks noChangeAspect="1"/>
          </p:cNvPicPr>
          <p:nvPr/>
        </p:nvPicPr>
        <p:blipFill>
          <a:blip r:embed="rId4" cstate="print"/>
          <a:stretch>
            <a:fillRect/>
          </a:stretch>
        </p:blipFill>
        <p:spPr>
          <a:xfrm>
            <a:off x="76200" y="152400"/>
            <a:ext cx="9055100" cy="1295400"/>
          </a:xfrm>
          <a:prstGeom prst="rect">
            <a:avLst/>
          </a:prstGeom>
          <a:effectLst>
            <a:glow rad="101600">
              <a:schemeClr val="tx2">
                <a:alpha val="75000"/>
              </a:schemeClr>
            </a:glow>
          </a:effectLst>
        </p:spPr>
      </p:pic>
      <p:sp>
        <p:nvSpPr>
          <p:cNvPr id="8" name="Rectangle 7"/>
          <p:cNvSpPr/>
          <p:nvPr/>
        </p:nvSpPr>
        <p:spPr>
          <a:xfrm>
            <a:off x="1995964" y="1676400"/>
            <a:ext cx="5410200" cy="4401205"/>
          </a:xfrm>
          <a:prstGeom prst="rect">
            <a:avLst/>
          </a:prstGeom>
          <a:gradFill flip="none" rotWithShape="1">
            <a:gsLst>
              <a:gs pos="40000">
                <a:schemeClr val="accent1"/>
              </a:gs>
              <a:gs pos="96000">
                <a:schemeClr val="accent3">
                  <a:lumMod val="75000"/>
                </a:schemeClr>
              </a:gs>
              <a:gs pos="47000">
                <a:schemeClr val="accent1"/>
              </a:gs>
            </a:gsLst>
            <a:lin ang="0" scaled="1"/>
            <a:tileRect/>
          </a:gradFill>
          <a:effectLst>
            <a:outerShdw blurRad="50800" dist="279400" dir="27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eaLnBrk="1" hangingPunct="1"/>
            <a:r>
              <a:rPr lang="en-US" sz="4000" i="1" dirty="0" smtClean="0"/>
              <a:t>“a communicative action or activity involving two parties or things that reciprocally affect or influence each other—changing both.”  </a:t>
            </a:r>
            <a:br>
              <a:rPr lang="en-US" sz="4000" i="1" dirty="0" smtClean="0"/>
            </a:br>
            <a:r>
              <a:rPr lang="en-US" sz="4000" i="1" dirty="0" smtClean="0"/>
              <a:t>                   </a:t>
            </a:r>
          </a:p>
        </p:txBody>
      </p:sp>
    </p:spTree>
    <p:extLst>
      <p:ext uri="{BB962C8B-B14F-4D97-AF65-F5344CB8AC3E}">
        <p14:creationId xmlns:p14="http://schemas.microsoft.com/office/powerpoint/2010/main" val="4128716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457200"/>
            <a:ext cx="8229600" cy="1600200"/>
          </a:xfrm>
        </p:spPr>
        <p:txBody>
          <a:bodyPr/>
          <a:lstStyle/>
          <a:p>
            <a:pPr eaLnBrk="1" hangingPunct="1"/>
            <a:r>
              <a:rPr lang="en-US" dirty="0" smtClean="0">
                <a:ea typeface="ＭＳ Ｐゴシック" pitchFamily="-65" charset="-128"/>
              </a:rPr>
              <a:t>Transformational Play</a:t>
            </a:r>
          </a:p>
        </p:txBody>
      </p:sp>
      <p:sp>
        <p:nvSpPr>
          <p:cNvPr id="33796" name="Content Placeholder 2"/>
          <p:cNvSpPr>
            <a:spLocks noGrp="1"/>
          </p:cNvSpPr>
          <p:nvPr>
            <p:ph idx="1"/>
          </p:nvPr>
        </p:nvSpPr>
        <p:spPr>
          <a:xfrm>
            <a:off x="3048000" y="4038600"/>
            <a:ext cx="6324600" cy="2362200"/>
          </a:xfrm>
        </p:spPr>
        <p:txBody>
          <a:bodyPr>
            <a:normAutofit/>
          </a:bodyPr>
          <a:lstStyle/>
          <a:p>
            <a:pPr eaLnBrk="1" hangingPunct="1">
              <a:buFont typeface="Arial" pitchFamily="-65" charset="0"/>
              <a:buNone/>
            </a:pPr>
            <a:r>
              <a:rPr lang="en-US" sz="2000" dirty="0" smtClean="0">
                <a:solidFill>
                  <a:srgbClr val="000000"/>
                </a:solidFill>
                <a:ea typeface="ＭＳ Ｐゴシック" pitchFamily="-65" charset="-128"/>
              </a:rPr>
              <a:t>… </a:t>
            </a:r>
            <a:r>
              <a:rPr lang="en-US" dirty="0" smtClean="0">
                <a:solidFill>
                  <a:srgbClr val="000000"/>
                </a:solidFill>
                <a:ea typeface="ＭＳ Ｐゴシック" pitchFamily="-65" charset="-128"/>
              </a:rPr>
              <a:t>an experiential state that involves:</a:t>
            </a:r>
          </a:p>
          <a:p>
            <a:pPr eaLnBrk="1" hangingPunct="1">
              <a:buFont typeface="Arial" pitchFamily="-65" charset="0"/>
              <a:buNone/>
            </a:pPr>
            <a:endParaRPr lang="en-US" dirty="0" smtClean="0">
              <a:solidFill>
                <a:srgbClr val="000000"/>
              </a:solidFill>
              <a:ea typeface="ＭＳ Ｐゴシック" pitchFamily="-65" charset="-128"/>
            </a:endParaRPr>
          </a:p>
          <a:p>
            <a:pPr lvl="1" eaLnBrk="1" hangingPunct="1">
              <a:buFont typeface="Arial" pitchFamily="-65" charset="0"/>
              <a:buNone/>
            </a:pPr>
            <a:r>
              <a:rPr lang="en-US" dirty="0" smtClean="0">
                <a:solidFill>
                  <a:srgbClr val="000000"/>
                </a:solidFill>
              </a:rPr>
              <a:t>(</a:t>
            </a:r>
            <a:r>
              <a:rPr lang="en-US" sz="1400" dirty="0" smtClean="0">
                <a:solidFill>
                  <a:srgbClr val="000000"/>
                </a:solidFill>
              </a:rPr>
              <a:t>a) projection into the </a:t>
            </a:r>
            <a:r>
              <a:rPr lang="en-US" sz="1400" b="1" i="1" dirty="0" smtClean="0">
                <a:solidFill>
                  <a:srgbClr val="000000"/>
                </a:solidFill>
              </a:rPr>
              <a:t>role</a:t>
            </a:r>
            <a:r>
              <a:rPr lang="en-US" sz="1400" dirty="0" smtClean="0">
                <a:solidFill>
                  <a:srgbClr val="000000"/>
                </a:solidFill>
              </a:rPr>
              <a:t> of a character who, </a:t>
            </a:r>
          </a:p>
          <a:p>
            <a:pPr lvl="1" eaLnBrk="1" hangingPunct="1">
              <a:buFont typeface="Arial" pitchFamily="-65" charset="0"/>
              <a:buNone/>
            </a:pPr>
            <a:r>
              <a:rPr lang="en-US" sz="1400" dirty="0" smtClean="0">
                <a:solidFill>
                  <a:srgbClr val="000000"/>
                </a:solidFill>
              </a:rPr>
              <a:t>(b) is </a:t>
            </a:r>
            <a:r>
              <a:rPr lang="en-US" sz="1400" b="1" i="1" dirty="0" smtClean="0">
                <a:solidFill>
                  <a:srgbClr val="000000"/>
                </a:solidFill>
              </a:rPr>
              <a:t>invited</a:t>
            </a:r>
            <a:r>
              <a:rPr lang="en-US" sz="1400" dirty="0" smtClean="0">
                <a:solidFill>
                  <a:srgbClr val="000000"/>
                </a:solidFill>
              </a:rPr>
              <a:t> into a partly fantastical problematic context, </a:t>
            </a:r>
          </a:p>
          <a:p>
            <a:pPr lvl="1" eaLnBrk="1" hangingPunct="1">
              <a:buFont typeface="Arial" pitchFamily="-65" charset="0"/>
              <a:buNone/>
            </a:pPr>
            <a:r>
              <a:rPr lang="en-US" sz="1400" dirty="0" smtClean="0">
                <a:solidFill>
                  <a:srgbClr val="000000"/>
                </a:solidFill>
              </a:rPr>
              <a:t>(</a:t>
            </a:r>
            <a:r>
              <a:rPr lang="en-US" sz="1400" dirty="0" err="1" smtClean="0">
                <a:solidFill>
                  <a:srgbClr val="000000"/>
                </a:solidFill>
              </a:rPr>
              <a:t>c</a:t>
            </a:r>
            <a:r>
              <a:rPr lang="en-US" sz="1400" dirty="0" smtClean="0">
                <a:solidFill>
                  <a:srgbClr val="000000"/>
                </a:solidFill>
              </a:rPr>
              <a:t>) must </a:t>
            </a:r>
            <a:r>
              <a:rPr lang="en-US" sz="1400" b="1" i="1" dirty="0" smtClean="0">
                <a:solidFill>
                  <a:srgbClr val="000000"/>
                </a:solidFill>
              </a:rPr>
              <a:t>apply</a:t>
            </a:r>
            <a:r>
              <a:rPr lang="en-US" sz="1400" dirty="0" smtClean="0">
                <a:solidFill>
                  <a:srgbClr val="000000"/>
                </a:solidFill>
              </a:rPr>
              <a:t> conceptual understandings,  </a:t>
            </a:r>
          </a:p>
          <a:p>
            <a:pPr lvl="1" eaLnBrk="1" hangingPunct="1">
              <a:buFont typeface="Arial" pitchFamily="-65" charset="0"/>
              <a:buNone/>
            </a:pPr>
            <a:r>
              <a:rPr lang="en-US" sz="1400" dirty="0" smtClean="0">
                <a:solidFill>
                  <a:srgbClr val="000000"/>
                </a:solidFill>
              </a:rPr>
              <a:t>(</a:t>
            </a:r>
            <a:r>
              <a:rPr lang="en-US" sz="1400" dirty="0" err="1" smtClean="0">
                <a:solidFill>
                  <a:srgbClr val="000000"/>
                </a:solidFill>
              </a:rPr>
              <a:t>d</a:t>
            </a:r>
            <a:r>
              <a:rPr lang="en-US" sz="1400" dirty="0" smtClean="0">
                <a:solidFill>
                  <a:srgbClr val="000000"/>
                </a:solidFill>
              </a:rPr>
              <a:t>) to </a:t>
            </a:r>
            <a:r>
              <a:rPr lang="en-US" sz="1400" b="1" i="1" dirty="0" smtClean="0">
                <a:solidFill>
                  <a:srgbClr val="000000"/>
                </a:solidFill>
              </a:rPr>
              <a:t>transform</a:t>
            </a:r>
            <a:r>
              <a:rPr lang="en-US" sz="1400" dirty="0" smtClean="0">
                <a:solidFill>
                  <a:srgbClr val="000000"/>
                </a:solidFill>
              </a:rPr>
              <a:t> the context, </a:t>
            </a:r>
          </a:p>
          <a:p>
            <a:pPr lvl="1" eaLnBrk="1" hangingPunct="1">
              <a:buFont typeface="Arial" pitchFamily="-65" charset="0"/>
              <a:buNone/>
            </a:pPr>
            <a:r>
              <a:rPr lang="en-US" sz="1400" dirty="0" smtClean="0">
                <a:solidFill>
                  <a:srgbClr val="000000"/>
                </a:solidFill>
              </a:rPr>
              <a:t>(</a:t>
            </a:r>
            <a:r>
              <a:rPr lang="en-US" sz="1400" dirty="0" err="1" smtClean="0">
                <a:solidFill>
                  <a:srgbClr val="000000"/>
                </a:solidFill>
              </a:rPr>
              <a:t>e</a:t>
            </a:r>
            <a:r>
              <a:rPr lang="en-US" sz="1400" dirty="0" smtClean="0">
                <a:solidFill>
                  <a:srgbClr val="000000"/>
                </a:solidFill>
              </a:rPr>
              <a:t>) and, ultimately, </a:t>
            </a:r>
            <a:r>
              <a:rPr lang="en-US" sz="1400" b="1" i="1" dirty="0" smtClean="0">
                <a:solidFill>
                  <a:srgbClr val="000000"/>
                </a:solidFill>
              </a:rPr>
              <a:t>oneself</a:t>
            </a:r>
            <a:r>
              <a:rPr lang="en-US" sz="1400" dirty="0" smtClean="0">
                <a:solidFill>
                  <a:srgbClr val="000000"/>
                </a:solidFill>
              </a:rPr>
              <a:t>.</a:t>
            </a:r>
            <a:endParaRPr lang="en-US" sz="1200" dirty="0" smtClean="0">
              <a:solidFill>
                <a:srgbClr val="000000"/>
              </a:solidFill>
            </a:endParaRPr>
          </a:p>
        </p:txBody>
      </p:sp>
      <p:pic>
        <p:nvPicPr>
          <p:cNvPr id="10" name="Picture 9" descr="Picture 6.png"/>
          <p:cNvPicPr>
            <a:picLocks noChangeAspect="1"/>
          </p:cNvPicPr>
          <p:nvPr/>
        </p:nvPicPr>
        <p:blipFill>
          <a:blip r:embed="rId2" cstate="print"/>
          <a:stretch>
            <a:fillRect/>
          </a:stretch>
        </p:blipFill>
        <p:spPr>
          <a:xfrm>
            <a:off x="457200" y="4229100"/>
            <a:ext cx="2623457"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7"/>
          <p:cNvSpPr/>
          <p:nvPr/>
        </p:nvSpPr>
        <p:spPr>
          <a:xfrm>
            <a:off x="457200" y="1548586"/>
            <a:ext cx="5410200" cy="2185214"/>
          </a:xfrm>
          <a:prstGeom prst="rect">
            <a:avLst/>
          </a:prstGeom>
        </p:spPr>
        <p:txBody>
          <a:bodyPr wrap="square">
            <a:spAutoFit/>
          </a:bodyPr>
          <a:lstStyle/>
          <a:p>
            <a:pPr marL="342900" indent="-342900"/>
            <a:r>
              <a:rPr lang="en-US" sz="2000" dirty="0" smtClean="0"/>
              <a:t>The design goal is to position:</a:t>
            </a:r>
          </a:p>
          <a:p>
            <a:pPr marL="342900" indent="-342900">
              <a:buAutoNum type="arabicParenBoth"/>
            </a:pPr>
            <a:endParaRPr lang="en-US" sz="800" dirty="0" smtClean="0"/>
          </a:p>
          <a:p>
            <a:pPr marL="342900" indent="-342900">
              <a:spcAft>
                <a:spcPts val="600"/>
              </a:spcAft>
              <a:buFontTx/>
              <a:buAutoNum type="arabicParenBoth"/>
            </a:pPr>
            <a:r>
              <a:rPr lang="en-US" sz="1400" dirty="0" smtClean="0"/>
              <a:t> </a:t>
            </a:r>
            <a:r>
              <a:rPr lang="en-US" sz="1400" b="1" dirty="0" smtClean="0"/>
              <a:t>c</a:t>
            </a:r>
            <a:r>
              <a:rPr lang="en-US" sz="1400" b="1" i="1" dirty="0" smtClean="0"/>
              <a:t>ontext</a:t>
            </a:r>
            <a:r>
              <a:rPr lang="en-US" sz="1400" dirty="0" smtClean="0"/>
              <a:t> as places where individuals make decisions that have </a:t>
            </a:r>
            <a:r>
              <a:rPr lang="en-US" sz="1400" b="1" i="1" dirty="0" smtClean="0"/>
              <a:t>consequential impact</a:t>
            </a:r>
            <a:r>
              <a:rPr lang="en-US" sz="1400" dirty="0" smtClean="0"/>
              <a:t>,</a:t>
            </a:r>
          </a:p>
          <a:p>
            <a:pPr marL="342900" indent="-342900">
              <a:spcAft>
                <a:spcPts val="600"/>
              </a:spcAft>
              <a:buAutoNum type="arabicParenBoth"/>
            </a:pPr>
            <a:r>
              <a:rPr lang="en-US" sz="1400" dirty="0" smtClean="0"/>
              <a:t> </a:t>
            </a:r>
            <a:r>
              <a:rPr lang="en-US" sz="1400" b="1" i="1" dirty="0" smtClean="0"/>
              <a:t>content</a:t>
            </a:r>
            <a:r>
              <a:rPr lang="en-US" sz="1400" dirty="0" smtClean="0"/>
              <a:t> as </a:t>
            </a:r>
            <a:r>
              <a:rPr lang="en-US" sz="1400" b="1" i="1" dirty="0" smtClean="0"/>
              <a:t>legitimate tools</a:t>
            </a:r>
            <a:r>
              <a:rPr lang="en-US" sz="1400" dirty="0" smtClean="0"/>
              <a:t> necessary for understanding and transforming these problematic situations; and </a:t>
            </a:r>
          </a:p>
          <a:p>
            <a:pPr marL="342900" indent="-342900">
              <a:spcAft>
                <a:spcPts val="600"/>
              </a:spcAft>
              <a:buAutoNum type="arabicParenBoth"/>
            </a:pPr>
            <a:r>
              <a:rPr lang="en-US" sz="1400" dirty="0" smtClean="0"/>
              <a:t> </a:t>
            </a:r>
            <a:r>
              <a:rPr lang="en-US" sz="1400" b="1" i="1" dirty="0" smtClean="0"/>
              <a:t>persons </a:t>
            </a:r>
            <a:r>
              <a:rPr lang="en-US" sz="1400" dirty="0" smtClean="0"/>
              <a:t>as change agents with </a:t>
            </a:r>
            <a:r>
              <a:rPr lang="en-US" sz="1400" b="1" i="1" dirty="0" smtClean="0"/>
              <a:t>intentionality</a:t>
            </a:r>
            <a:r>
              <a:rPr lang="en-US" sz="1400" dirty="0" smtClean="0"/>
              <a:t> as first-person protagonist responsible for the change. </a:t>
            </a:r>
          </a:p>
        </p:txBody>
      </p:sp>
      <p:pic>
        <p:nvPicPr>
          <p:cNvPr id="9" name="Picture 8" descr="Person-Content-Context - 09-06-22 - more warp3.png"/>
          <p:cNvPicPr>
            <a:picLocks noChangeAspect="1"/>
          </p:cNvPicPr>
          <p:nvPr/>
        </p:nvPicPr>
        <p:blipFill>
          <a:blip r:embed="rId3" cstate="print"/>
          <a:stretch>
            <a:fillRect/>
          </a:stretch>
        </p:blipFill>
        <p:spPr>
          <a:xfrm>
            <a:off x="6096000" y="1447800"/>
            <a:ext cx="2286000" cy="242832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98190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457200"/>
            <a:ext cx="8229600" cy="1600200"/>
          </a:xfrm>
        </p:spPr>
        <p:txBody>
          <a:bodyPr/>
          <a:lstStyle/>
          <a:p>
            <a:pPr eaLnBrk="1" hangingPunct="1"/>
            <a:r>
              <a:rPr lang="en-US" dirty="0" smtClean="0">
                <a:ea typeface="ＭＳ Ｐゴシック" pitchFamily="-65" charset="-128"/>
              </a:rPr>
              <a:t>Transformational Play</a:t>
            </a:r>
          </a:p>
        </p:txBody>
      </p:sp>
      <p:sp>
        <p:nvSpPr>
          <p:cNvPr id="33796" name="Content Placeholder 2"/>
          <p:cNvSpPr>
            <a:spLocks noGrp="1"/>
          </p:cNvSpPr>
          <p:nvPr>
            <p:ph idx="1"/>
          </p:nvPr>
        </p:nvSpPr>
        <p:spPr>
          <a:xfrm>
            <a:off x="3048000" y="4038600"/>
            <a:ext cx="6324600" cy="2362200"/>
          </a:xfrm>
        </p:spPr>
        <p:txBody>
          <a:bodyPr>
            <a:normAutofit/>
          </a:bodyPr>
          <a:lstStyle/>
          <a:p>
            <a:pPr eaLnBrk="1" hangingPunct="1">
              <a:buFont typeface="Arial" pitchFamily="-65" charset="0"/>
              <a:buNone/>
            </a:pPr>
            <a:r>
              <a:rPr lang="en-US" sz="2000" dirty="0" smtClean="0">
                <a:solidFill>
                  <a:srgbClr val="000000"/>
                </a:solidFill>
                <a:ea typeface="ＭＳ Ｐゴシック" pitchFamily="-65" charset="-128"/>
              </a:rPr>
              <a:t>… </a:t>
            </a:r>
            <a:r>
              <a:rPr lang="en-US" dirty="0" smtClean="0">
                <a:solidFill>
                  <a:srgbClr val="000000"/>
                </a:solidFill>
                <a:ea typeface="ＭＳ Ｐゴシック" pitchFamily="-65" charset="-128"/>
              </a:rPr>
              <a:t>an experiential state that involves:</a:t>
            </a:r>
          </a:p>
          <a:p>
            <a:pPr eaLnBrk="1" hangingPunct="1">
              <a:buFont typeface="Arial" pitchFamily="-65" charset="0"/>
              <a:buNone/>
            </a:pPr>
            <a:endParaRPr lang="en-US" dirty="0" smtClean="0">
              <a:solidFill>
                <a:srgbClr val="000000"/>
              </a:solidFill>
              <a:ea typeface="ＭＳ Ｐゴシック" pitchFamily="-65" charset="-128"/>
            </a:endParaRPr>
          </a:p>
          <a:p>
            <a:pPr lvl="1" eaLnBrk="1" hangingPunct="1">
              <a:buFont typeface="Arial" pitchFamily="-65" charset="0"/>
              <a:buNone/>
            </a:pPr>
            <a:r>
              <a:rPr lang="en-US" dirty="0" smtClean="0">
                <a:solidFill>
                  <a:srgbClr val="000000"/>
                </a:solidFill>
              </a:rPr>
              <a:t>(</a:t>
            </a:r>
            <a:r>
              <a:rPr lang="en-US" sz="1400" dirty="0" smtClean="0">
                <a:solidFill>
                  <a:srgbClr val="000000"/>
                </a:solidFill>
              </a:rPr>
              <a:t>a) projection into the </a:t>
            </a:r>
            <a:r>
              <a:rPr lang="en-US" sz="1400" b="1" i="1" dirty="0" smtClean="0">
                <a:solidFill>
                  <a:srgbClr val="000000"/>
                </a:solidFill>
              </a:rPr>
              <a:t>role</a:t>
            </a:r>
            <a:r>
              <a:rPr lang="en-US" sz="1400" dirty="0" smtClean="0">
                <a:solidFill>
                  <a:srgbClr val="000000"/>
                </a:solidFill>
              </a:rPr>
              <a:t> of a character who, </a:t>
            </a:r>
          </a:p>
          <a:p>
            <a:pPr lvl="1" eaLnBrk="1" hangingPunct="1">
              <a:buFont typeface="Arial" pitchFamily="-65" charset="0"/>
              <a:buNone/>
            </a:pPr>
            <a:r>
              <a:rPr lang="en-US" sz="1400" dirty="0" smtClean="0">
                <a:solidFill>
                  <a:srgbClr val="000000"/>
                </a:solidFill>
              </a:rPr>
              <a:t>(b) is </a:t>
            </a:r>
            <a:r>
              <a:rPr lang="en-US" sz="1400" b="1" i="1" dirty="0" smtClean="0">
                <a:solidFill>
                  <a:srgbClr val="000000"/>
                </a:solidFill>
              </a:rPr>
              <a:t>invited</a:t>
            </a:r>
            <a:r>
              <a:rPr lang="en-US" sz="1400" dirty="0" smtClean="0">
                <a:solidFill>
                  <a:srgbClr val="000000"/>
                </a:solidFill>
              </a:rPr>
              <a:t> into a partly fantastical problematic context, </a:t>
            </a:r>
          </a:p>
          <a:p>
            <a:pPr lvl="1" eaLnBrk="1" hangingPunct="1">
              <a:buFont typeface="Arial" pitchFamily="-65" charset="0"/>
              <a:buNone/>
            </a:pPr>
            <a:r>
              <a:rPr lang="en-US" sz="1400" dirty="0" smtClean="0">
                <a:solidFill>
                  <a:srgbClr val="000000"/>
                </a:solidFill>
              </a:rPr>
              <a:t>(</a:t>
            </a:r>
            <a:r>
              <a:rPr lang="en-US" sz="1400" dirty="0" err="1" smtClean="0">
                <a:solidFill>
                  <a:srgbClr val="000000"/>
                </a:solidFill>
              </a:rPr>
              <a:t>c</a:t>
            </a:r>
            <a:r>
              <a:rPr lang="en-US" sz="1400" dirty="0" smtClean="0">
                <a:solidFill>
                  <a:srgbClr val="000000"/>
                </a:solidFill>
              </a:rPr>
              <a:t>) must </a:t>
            </a:r>
            <a:r>
              <a:rPr lang="en-US" sz="1400" b="1" i="1" dirty="0" smtClean="0">
                <a:solidFill>
                  <a:srgbClr val="000000"/>
                </a:solidFill>
              </a:rPr>
              <a:t>apply</a:t>
            </a:r>
            <a:r>
              <a:rPr lang="en-US" sz="1400" dirty="0" smtClean="0">
                <a:solidFill>
                  <a:srgbClr val="000000"/>
                </a:solidFill>
              </a:rPr>
              <a:t> conceptual understandings,  </a:t>
            </a:r>
          </a:p>
          <a:p>
            <a:pPr lvl="1" eaLnBrk="1" hangingPunct="1">
              <a:buFont typeface="Arial" pitchFamily="-65" charset="0"/>
              <a:buNone/>
            </a:pPr>
            <a:r>
              <a:rPr lang="en-US" sz="1400" dirty="0" smtClean="0">
                <a:solidFill>
                  <a:srgbClr val="000000"/>
                </a:solidFill>
              </a:rPr>
              <a:t>(</a:t>
            </a:r>
            <a:r>
              <a:rPr lang="en-US" sz="1400" dirty="0" err="1" smtClean="0">
                <a:solidFill>
                  <a:srgbClr val="000000"/>
                </a:solidFill>
              </a:rPr>
              <a:t>d</a:t>
            </a:r>
            <a:r>
              <a:rPr lang="en-US" sz="1400" dirty="0" smtClean="0">
                <a:solidFill>
                  <a:srgbClr val="000000"/>
                </a:solidFill>
              </a:rPr>
              <a:t>) to </a:t>
            </a:r>
            <a:r>
              <a:rPr lang="en-US" sz="1400" b="1" i="1" dirty="0" smtClean="0">
                <a:solidFill>
                  <a:srgbClr val="000000"/>
                </a:solidFill>
              </a:rPr>
              <a:t>transform</a:t>
            </a:r>
            <a:r>
              <a:rPr lang="en-US" sz="1400" dirty="0" smtClean="0">
                <a:solidFill>
                  <a:srgbClr val="000000"/>
                </a:solidFill>
              </a:rPr>
              <a:t> the context, </a:t>
            </a:r>
          </a:p>
          <a:p>
            <a:pPr lvl="1" eaLnBrk="1" hangingPunct="1">
              <a:buFont typeface="Arial" pitchFamily="-65" charset="0"/>
              <a:buNone/>
            </a:pPr>
            <a:r>
              <a:rPr lang="en-US" sz="1400" dirty="0" smtClean="0">
                <a:solidFill>
                  <a:srgbClr val="000000"/>
                </a:solidFill>
              </a:rPr>
              <a:t>(</a:t>
            </a:r>
            <a:r>
              <a:rPr lang="en-US" sz="1400" dirty="0" err="1" smtClean="0">
                <a:solidFill>
                  <a:srgbClr val="000000"/>
                </a:solidFill>
              </a:rPr>
              <a:t>e</a:t>
            </a:r>
            <a:r>
              <a:rPr lang="en-US" sz="1400" dirty="0" smtClean="0">
                <a:solidFill>
                  <a:srgbClr val="000000"/>
                </a:solidFill>
              </a:rPr>
              <a:t>) and, ultimately, </a:t>
            </a:r>
            <a:r>
              <a:rPr lang="en-US" sz="1400" b="1" i="1" dirty="0" smtClean="0">
                <a:solidFill>
                  <a:srgbClr val="000000"/>
                </a:solidFill>
              </a:rPr>
              <a:t>oneself</a:t>
            </a:r>
            <a:r>
              <a:rPr lang="en-US" sz="1400" dirty="0" smtClean="0">
                <a:solidFill>
                  <a:srgbClr val="000000"/>
                </a:solidFill>
              </a:rPr>
              <a:t>.</a:t>
            </a:r>
            <a:endParaRPr lang="en-US" sz="1200" dirty="0" smtClean="0">
              <a:solidFill>
                <a:srgbClr val="000000"/>
              </a:solidFill>
            </a:endParaRPr>
          </a:p>
        </p:txBody>
      </p:sp>
      <p:pic>
        <p:nvPicPr>
          <p:cNvPr id="10" name="Picture 9" descr="Picture 6.png"/>
          <p:cNvPicPr>
            <a:picLocks noChangeAspect="1"/>
          </p:cNvPicPr>
          <p:nvPr/>
        </p:nvPicPr>
        <p:blipFill>
          <a:blip r:embed="rId2" cstate="print"/>
          <a:stretch>
            <a:fillRect/>
          </a:stretch>
        </p:blipFill>
        <p:spPr>
          <a:xfrm>
            <a:off x="457200" y="4229100"/>
            <a:ext cx="2623457"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7"/>
          <p:cNvSpPr/>
          <p:nvPr/>
        </p:nvSpPr>
        <p:spPr>
          <a:xfrm>
            <a:off x="457200" y="1548586"/>
            <a:ext cx="5410200" cy="2185214"/>
          </a:xfrm>
          <a:prstGeom prst="rect">
            <a:avLst/>
          </a:prstGeom>
        </p:spPr>
        <p:txBody>
          <a:bodyPr wrap="square">
            <a:spAutoFit/>
          </a:bodyPr>
          <a:lstStyle/>
          <a:p>
            <a:pPr marL="342900" indent="-342900"/>
            <a:r>
              <a:rPr lang="en-US" sz="2000" dirty="0" smtClean="0"/>
              <a:t>The design goal is to position:</a:t>
            </a:r>
          </a:p>
          <a:p>
            <a:pPr marL="342900" indent="-342900">
              <a:buAutoNum type="arabicParenBoth"/>
            </a:pPr>
            <a:endParaRPr lang="en-US" sz="800" dirty="0" smtClean="0"/>
          </a:p>
          <a:p>
            <a:pPr marL="342900" indent="-342900">
              <a:spcAft>
                <a:spcPts val="600"/>
              </a:spcAft>
              <a:buFontTx/>
              <a:buAutoNum type="arabicParenBoth"/>
            </a:pPr>
            <a:r>
              <a:rPr lang="en-US" sz="1400" dirty="0" smtClean="0"/>
              <a:t> </a:t>
            </a:r>
            <a:r>
              <a:rPr lang="en-US" sz="1400" b="1" dirty="0" smtClean="0"/>
              <a:t>c</a:t>
            </a:r>
            <a:r>
              <a:rPr lang="en-US" sz="1400" b="1" i="1" dirty="0" smtClean="0"/>
              <a:t>ontext</a:t>
            </a:r>
            <a:r>
              <a:rPr lang="en-US" sz="1400" dirty="0" smtClean="0"/>
              <a:t> as places where individuals make decisions that have </a:t>
            </a:r>
            <a:r>
              <a:rPr lang="en-US" sz="1400" b="1" i="1" dirty="0" smtClean="0"/>
              <a:t>consequential impact</a:t>
            </a:r>
            <a:r>
              <a:rPr lang="en-US" sz="1400" dirty="0" smtClean="0"/>
              <a:t>,</a:t>
            </a:r>
          </a:p>
          <a:p>
            <a:pPr marL="342900" indent="-342900">
              <a:spcAft>
                <a:spcPts val="600"/>
              </a:spcAft>
              <a:buAutoNum type="arabicParenBoth"/>
            </a:pPr>
            <a:r>
              <a:rPr lang="en-US" sz="1400" dirty="0" smtClean="0"/>
              <a:t> </a:t>
            </a:r>
            <a:r>
              <a:rPr lang="en-US" sz="1400" b="1" i="1" dirty="0" smtClean="0"/>
              <a:t>content</a:t>
            </a:r>
            <a:r>
              <a:rPr lang="en-US" sz="1400" dirty="0" smtClean="0"/>
              <a:t> as </a:t>
            </a:r>
            <a:r>
              <a:rPr lang="en-US" sz="1400" b="1" i="1" dirty="0" smtClean="0"/>
              <a:t>legitimate tools</a:t>
            </a:r>
            <a:r>
              <a:rPr lang="en-US" sz="1400" dirty="0" smtClean="0"/>
              <a:t> necessary for understanding and transforming these problematic situations; and </a:t>
            </a:r>
          </a:p>
          <a:p>
            <a:pPr marL="342900" indent="-342900">
              <a:spcAft>
                <a:spcPts val="600"/>
              </a:spcAft>
              <a:buAutoNum type="arabicParenBoth"/>
            </a:pPr>
            <a:r>
              <a:rPr lang="en-US" sz="1400" dirty="0" smtClean="0"/>
              <a:t> </a:t>
            </a:r>
            <a:r>
              <a:rPr lang="en-US" sz="1400" b="1" i="1" dirty="0" smtClean="0"/>
              <a:t>persons </a:t>
            </a:r>
            <a:r>
              <a:rPr lang="en-US" sz="1400" dirty="0" smtClean="0"/>
              <a:t>as change agents with </a:t>
            </a:r>
            <a:r>
              <a:rPr lang="en-US" sz="1400" b="1" i="1" dirty="0" smtClean="0"/>
              <a:t>intentionality</a:t>
            </a:r>
            <a:r>
              <a:rPr lang="en-US" sz="1400" dirty="0" smtClean="0"/>
              <a:t> as first-person protagonist responsible for the change. </a:t>
            </a:r>
          </a:p>
        </p:txBody>
      </p:sp>
      <p:pic>
        <p:nvPicPr>
          <p:cNvPr id="9" name="Picture 8" descr="Person-Content-Context - 09-06-22 - more warp3.png"/>
          <p:cNvPicPr>
            <a:picLocks noChangeAspect="1"/>
          </p:cNvPicPr>
          <p:nvPr/>
        </p:nvPicPr>
        <p:blipFill>
          <a:blip r:embed="rId3" cstate="print"/>
          <a:stretch>
            <a:fillRect/>
          </a:stretch>
        </p:blipFill>
        <p:spPr>
          <a:xfrm>
            <a:off x="6096000" y="1447800"/>
            <a:ext cx="2286000" cy="242832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Rectangle 1"/>
          <p:cNvSpPr/>
          <p:nvPr/>
        </p:nvSpPr>
        <p:spPr>
          <a:xfrm rot="19975519">
            <a:off x="687968" y="1962839"/>
            <a:ext cx="7706670" cy="3139321"/>
          </a:xfrm>
          <a:prstGeom prst="rect">
            <a:avLst/>
          </a:prstGeom>
          <a:solidFill>
            <a:schemeClr val="bg2">
              <a:alpha val="86000"/>
            </a:schemeClr>
          </a:solidFill>
        </p:spPr>
        <p:txBody>
          <a:bodyPr wrap="none" lIns="91440" tIns="45720" rIns="91440" bIns="45720">
            <a:spAutoFit/>
          </a:bodyPr>
          <a:lstStyle/>
          <a:p>
            <a:pPr algn="ctr"/>
            <a:r>
              <a:rPr lang="en-US" sz="6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Person </a:t>
            </a:r>
            <a:r>
              <a:rPr lang="en-US" sz="6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sym typeface="Wingdings"/>
              </a:rPr>
              <a:t> Role</a:t>
            </a:r>
          </a:p>
          <a:p>
            <a:pPr algn="ctr"/>
            <a:r>
              <a:rPr lang="en-US" sz="6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sym typeface="Wingdings"/>
              </a:rPr>
              <a:t>Content  Activity</a:t>
            </a:r>
          </a:p>
          <a:p>
            <a:pPr algn="ctr"/>
            <a:r>
              <a:rPr lang="en-US" sz="6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sym typeface="Wingdings"/>
              </a:rPr>
              <a:t>Context  System</a:t>
            </a:r>
            <a:endParaRPr lang="en-US" sz="6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402004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457200"/>
            <a:ext cx="8229600" cy="1600200"/>
          </a:xfrm>
        </p:spPr>
        <p:txBody>
          <a:bodyPr/>
          <a:lstStyle/>
          <a:p>
            <a:pPr eaLnBrk="1" hangingPunct="1"/>
            <a:r>
              <a:rPr lang="en-US" dirty="0" smtClean="0">
                <a:ea typeface="ＭＳ Ｐゴシック" pitchFamily="-65" charset="-128"/>
              </a:rPr>
              <a:t>Design Tensions</a:t>
            </a:r>
          </a:p>
        </p:txBody>
      </p:sp>
      <p:pic>
        <p:nvPicPr>
          <p:cNvPr id="3" name="Picture 2" descr="designtensions.png"/>
          <p:cNvPicPr>
            <a:picLocks noChangeAspect="1"/>
          </p:cNvPicPr>
          <p:nvPr/>
        </p:nvPicPr>
        <p:blipFill rotWithShape="1">
          <a:blip r:embed="rId2">
            <a:extLst>
              <a:ext uri="{28A0092B-C50C-407E-A947-70E740481C1C}">
                <a14:useLocalDpi xmlns:a14="http://schemas.microsoft.com/office/drawing/2010/main" val="0"/>
              </a:ext>
            </a:extLst>
          </a:blip>
          <a:srcRect l="4530" t="9636" r="4424"/>
          <a:stretch/>
        </p:blipFill>
        <p:spPr>
          <a:xfrm>
            <a:off x="1447800" y="1285326"/>
            <a:ext cx="6756288" cy="5181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97542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66800" y="6096000"/>
            <a:ext cx="7671729" cy="369332"/>
          </a:xfrm>
          <a:prstGeom prst="rect">
            <a:avLst/>
          </a:prstGeom>
          <a:noFill/>
        </p:spPr>
        <p:txBody>
          <a:bodyPr wrap="none" rtlCol="0">
            <a:spAutoFit/>
          </a:bodyPr>
          <a:lstStyle/>
          <a:p>
            <a:r>
              <a:rPr lang="en-US" sz="1800" dirty="0" err="1" smtClean="0"/>
              <a:t>http://www.sas.com/govedu/edu/curriculum/study-science.html</a:t>
            </a:r>
            <a:endParaRPr lang="en-US" sz="1800" dirty="0"/>
          </a:p>
        </p:txBody>
      </p:sp>
      <p:pic>
        <p:nvPicPr>
          <p:cNvPr id="8" name="Picture 2"/>
          <p:cNvPicPr>
            <a:picLocks noChangeAspect="1" noChangeArrowheads="1"/>
          </p:cNvPicPr>
          <p:nvPr/>
        </p:nvPicPr>
        <p:blipFill>
          <a:blip r:embed="rId3" cstate="print">
            <a:alphaModFix amt="41000"/>
          </a:blip>
          <a:srcRect/>
          <a:stretch>
            <a:fillRect/>
          </a:stretch>
        </p:blipFill>
        <p:spPr bwMode="auto">
          <a:xfrm>
            <a:off x="-571500" y="0"/>
            <a:ext cx="9761568" cy="6819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a:xfrm>
            <a:off x="4800600" y="-114300"/>
            <a:ext cx="4800600" cy="2171700"/>
          </a:xfrm>
        </p:spPr>
        <p:txBody>
          <a:bodyPr>
            <a:normAutofit/>
          </a:bodyPr>
          <a:lstStyle/>
          <a:p>
            <a:r>
              <a:rPr lang="en-US" dirty="0" smtClean="0"/>
              <a:t>Designing a </a:t>
            </a:r>
            <a:br>
              <a:rPr lang="en-US" dirty="0" smtClean="0"/>
            </a:br>
            <a:r>
              <a:rPr lang="en-US" dirty="0" smtClean="0"/>
              <a:t>genetics game</a:t>
            </a:r>
            <a:endParaRPr lang="en-US" dirty="0"/>
          </a:p>
        </p:txBody>
      </p:sp>
      <p:pic>
        <p:nvPicPr>
          <p:cNvPr id="3" name="Picture 2"/>
          <p:cNvPicPr>
            <a:picLocks noChangeAspect="1"/>
          </p:cNvPicPr>
          <p:nvPr/>
        </p:nvPicPr>
        <p:blipFill>
          <a:blip r:embed="rId4"/>
          <a:stretch>
            <a:fillRect/>
          </a:stretch>
        </p:blipFill>
        <p:spPr>
          <a:xfrm>
            <a:off x="3546836" y="2400300"/>
            <a:ext cx="5584464" cy="4342546"/>
          </a:xfrm>
          <a:prstGeom prst="rect">
            <a:avLst/>
          </a:prstGeom>
        </p:spPr>
      </p:pic>
      <p:pic>
        <p:nvPicPr>
          <p:cNvPr id="5" name="Picture 4"/>
          <p:cNvPicPr>
            <a:picLocks noChangeAspect="1"/>
          </p:cNvPicPr>
          <p:nvPr/>
        </p:nvPicPr>
        <p:blipFill>
          <a:blip r:embed="rId5"/>
          <a:stretch>
            <a:fillRect/>
          </a:stretch>
        </p:blipFill>
        <p:spPr>
          <a:xfrm>
            <a:off x="-457200" y="114300"/>
            <a:ext cx="4686300" cy="2551879"/>
          </a:xfrm>
          <a:prstGeom prst="rect">
            <a:avLst/>
          </a:prstGeom>
        </p:spPr>
      </p:pic>
      <p:pic>
        <p:nvPicPr>
          <p:cNvPr id="9" name="Picture 2"/>
          <p:cNvPicPr>
            <a:picLocks noChangeAspect="1" noChangeArrowheads="1"/>
          </p:cNvPicPr>
          <p:nvPr/>
        </p:nvPicPr>
        <p:blipFill>
          <a:blip r:embed="rId6" cstate="print"/>
          <a:srcRect/>
          <a:stretch>
            <a:fillRect/>
          </a:stretch>
        </p:blipFill>
        <p:spPr bwMode="auto">
          <a:xfrm>
            <a:off x="1371600" y="4686300"/>
            <a:ext cx="2256308" cy="167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ight Arrow 9"/>
          <p:cNvSpPr/>
          <p:nvPr/>
        </p:nvSpPr>
        <p:spPr>
          <a:xfrm rot="1698582">
            <a:off x="3695635" y="2018988"/>
            <a:ext cx="1485900" cy="8001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ight Arrow 10"/>
          <p:cNvSpPr/>
          <p:nvPr/>
        </p:nvSpPr>
        <p:spPr>
          <a:xfrm rot="4912266">
            <a:off x="1929835" y="3151297"/>
            <a:ext cx="1485900" cy="8001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281399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orked_examples.crlt.indiana.edu/uploads/uploads/attached_uploads/219/original_newspaper_about-graves_550.jpg"/>
          <p:cNvPicPr>
            <a:picLocks noChangeAspect="1" noChangeArrowheads="1"/>
          </p:cNvPicPr>
          <p:nvPr/>
        </p:nvPicPr>
        <p:blipFill>
          <a:blip r:embed="rId2" cstate="print"/>
          <a:srcRect/>
          <a:stretch>
            <a:fillRect/>
          </a:stretch>
        </p:blipFill>
        <p:spPr bwMode="auto">
          <a:xfrm>
            <a:off x="6705600" y="228600"/>
            <a:ext cx="2313826" cy="2995353"/>
          </a:xfrm>
          <a:prstGeom prst="roundRect">
            <a:avLst>
              <a:gd name="adj" fmla="val 4167"/>
            </a:avLst>
          </a:prstGeom>
          <a:solidFill>
            <a:srgbClr val="FFFFFF"/>
          </a:solidFill>
          <a:ln w="15875" cap="sq" cmpd="sng" algn="ctr">
            <a:solidFill>
              <a:srgbClr val="292929"/>
            </a:solidFill>
            <a:prstDash val="solid"/>
            <a:miter lim="800000"/>
            <a:headEnd type="none" w="med" len="med"/>
            <a:tailEnd type="none" w="med" len="med"/>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5"/>
          <p:cNvPicPr>
            <a:picLocks noChangeAspect="1" noChangeArrowheads="1"/>
          </p:cNvPicPr>
          <p:nvPr/>
        </p:nvPicPr>
        <p:blipFill>
          <a:blip r:embed="rId3" cstate="print"/>
          <a:srcRect/>
          <a:stretch>
            <a:fillRect/>
          </a:stretch>
        </p:blipFill>
        <p:spPr bwMode="auto">
          <a:xfrm>
            <a:off x="274183" y="3465474"/>
            <a:ext cx="2773817" cy="2782926"/>
          </a:xfrm>
          <a:prstGeom prst="roundRect">
            <a:avLst>
              <a:gd name="adj" fmla="val 4167"/>
            </a:avLst>
          </a:prstGeom>
          <a:solidFill>
            <a:srgbClr val="FFFFFF"/>
          </a:solidFill>
          <a:ln w="9525" cap="sq">
            <a:solidFill>
              <a:srgbClr val="292929"/>
            </a:solidFill>
            <a:miter lim="800000"/>
          </a:ln>
          <a:effectLst/>
          <a:scene3d>
            <a:camera prst="orthographicFront"/>
            <a:lightRig rig="threePt" dir="t">
              <a:rot lat="0" lon="0" rev="2700000"/>
            </a:lightRig>
          </a:scene3d>
          <a:sp3d>
            <a:bevelT h="38100"/>
            <a:contourClr>
              <a:srgbClr val="C0C0C0"/>
            </a:contourClr>
          </a:sp3d>
        </p:spPr>
      </p:pic>
      <p:pic>
        <p:nvPicPr>
          <p:cNvPr id="6" name="Picture 6"/>
          <p:cNvPicPr>
            <a:picLocks noChangeAspect="1" noChangeArrowheads="1"/>
          </p:cNvPicPr>
          <p:nvPr/>
        </p:nvPicPr>
        <p:blipFill>
          <a:blip r:embed="rId4" cstate="print"/>
          <a:srcRect/>
          <a:stretch>
            <a:fillRect/>
          </a:stretch>
        </p:blipFill>
        <p:spPr bwMode="auto">
          <a:xfrm>
            <a:off x="6248400" y="3429000"/>
            <a:ext cx="2590800" cy="3043618"/>
          </a:xfrm>
          <a:prstGeom prst="roundRect">
            <a:avLst>
              <a:gd name="adj" fmla="val 4167"/>
            </a:avLst>
          </a:prstGeom>
          <a:solidFill>
            <a:srgbClr val="FFFFFF"/>
          </a:solidFill>
          <a:ln w="9525" cap="sq">
            <a:solidFill>
              <a:srgbClr val="292929"/>
            </a:solidFill>
            <a:miter lim="800000"/>
          </a:ln>
          <a:effectLst/>
          <a:scene3d>
            <a:camera prst="orthographicFront"/>
            <a:lightRig rig="threePt" dir="t">
              <a:rot lat="0" lon="0" rev="2700000"/>
            </a:lightRig>
          </a:scene3d>
          <a:sp3d>
            <a:bevelT h="38100"/>
            <a:contourClr>
              <a:srgbClr val="C0C0C0"/>
            </a:contourClr>
          </a:sp3d>
        </p:spPr>
      </p:pic>
      <p:pic>
        <p:nvPicPr>
          <p:cNvPr id="7" name="Picture 6" descr="grave_color.png"/>
          <p:cNvPicPr>
            <a:picLocks noChangeAspect="1"/>
          </p:cNvPicPr>
          <p:nvPr/>
        </p:nvPicPr>
        <p:blipFill>
          <a:blip r:embed="rId5"/>
          <a:stretch>
            <a:fillRect/>
          </a:stretch>
        </p:blipFill>
        <p:spPr>
          <a:xfrm>
            <a:off x="3276600" y="4267200"/>
            <a:ext cx="2631959" cy="2037166"/>
          </a:xfrm>
          <a:prstGeom prst="rect">
            <a:avLst/>
          </a:prstGeom>
          <a:ln>
            <a:noFill/>
          </a:ln>
          <a:effectLst>
            <a:softEdge rad="112500"/>
          </a:effectLst>
        </p:spPr>
      </p:pic>
      <p:sp>
        <p:nvSpPr>
          <p:cNvPr id="8" name="TextBox 7"/>
          <p:cNvSpPr txBox="1"/>
          <p:nvPr/>
        </p:nvSpPr>
        <p:spPr>
          <a:xfrm>
            <a:off x="381000" y="533400"/>
            <a:ext cx="5943600" cy="923330"/>
          </a:xfrm>
          <a:prstGeom prst="rect">
            <a:avLst/>
          </a:prstGeom>
          <a:noFill/>
        </p:spPr>
        <p:txBody>
          <a:bodyPr wrap="square" rtlCol="0">
            <a:spAutoFit/>
          </a:bodyPr>
          <a:lstStyle/>
          <a:p>
            <a:pPr algn="ctr"/>
            <a:r>
              <a:rPr lang="en-US" i="1" dirty="0" smtClean="0"/>
              <a:t>“Justice needs to be justified in terms of lives,” adding that “the [international] criminal justice system is isolated from the moral consequences of its intervention”</a:t>
            </a:r>
            <a:endParaRPr lang="en-US" i="1" dirty="0"/>
          </a:p>
        </p:txBody>
      </p:sp>
      <p:sp>
        <p:nvSpPr>
          <p:cNvPr id="9" name="TextBox 8"/>
          <p:cNvSpPr txBox="1"/>
          <p:nvPr/>
        </p:nvSpPr>
        <p:spPr>
          <a:xfrm>
            <a:off x="1600200" y="1600200"/>
            <a:ext cx="4038600" cy="1569660"/>
          </a:xfrm>
          <a:prstGeom prst="rect">
            <a:avLst/>
          </a:prstGeom>
          <a:noFill/>
        </p:spPr>
        <p:txBody>
          <a:bodyPr wrap="square" rtlCol="0">
            <a:spAutoFit/>
          </a:bodyPr>
          <a:lstStyle/>
          <a:p>
            <a:pPr>
              <a:buFont typeface="Arial"/>
              <a:buChar char="•"/>
            </a:pPr>
            <a:r>
              <a:rPr lang="en-US" sz="1600" dirty="0" smtClean="0"/>
              <a:t> LRA has Killed Millions</a:t>
            </a:r>
          </a:p>
          <a:p>
            <a:pPr>
              <a:buFont typeface="Arial"/>
              <a:buChar char="•"/>
            </a:pPr>
            <a:r>
              <a:rPr lang="en-US" sz="1600" dirty="0" smtClean="0"/>
              <a:t> Created Invisible Children</a:t>
            </a:r>
          </a:p>
          <a:p>
            <a:pPr>
              <a:buFont typeface="Arial"/>
              <a:buChar char="•"/>
            </a:pPr>
            <a:r>
              <a:rPr lang="en-US" sz="1600" dirty="0" smtClean="0"/>
              <a:t> President Museveni Requested Help</a:t>
            </a:r>
          </a:p>
          <a:p>
            <a:pPr>
              <a:buFont typeface="Arial"/>
              <a:buChar char="•"/>
            </a:pPr>
            <a:r>
              <a:rPr lang="en-US" sz="1600" dirty="0" smtClean="0"/>
              <a:t> ICC Ruled Crimes Against Humanity</a:t>
            </a:r>
          </a:p>
          <a:p>
            <a:pPr>
              <a:buFont typeface="Arial"/>
              <a:buChar char="•"/>
            </a:pPr>
            <a:r>
              <a:rPr lang="en-US" sz="1600" dirty="0" smtClean="0"/>
              <a:t> LRA Promised to Stop</a:t>
            </a:r>
          </a:p>
          <a:p>
            <a:pPr>
              <a:buFont typeface="Arial"/>
              <a:buChar char="•"/>
            </a:pPr>
            <a:r>
              <a:rPr lang="en-US" sz="1600" dirty="0" smtClean="0"/>
              <a:t> World said “No Peace without Justice” </a:t>
            </a:r>
            <a:endParaRPr lang="en-US" sz="1600" dirty="0"/>
          </a:p>
        </p:txBody>
      </p:sp>
    </p:spTree>
    <p:extLst>
      <p:ext uri="{BB962C8B-B14F-4D97-AF65-F5344CB8AC3E}">
        <p14:creationId xmlns:p14="http://schemas.microsoft.com/office/powerpoint/2010/main" val="134591489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fontScale="70000" lnSpcReduction="20000"/>
          </a:bodyPr>
          <a:lstStyle/>
          <a:p>
            <a:pPr>
              <a:buNone/>
            </a:pPr>
            <a:r>
              <a:rPr lang="en-US" dirty="0" smtClean="0"/>
              <a:t>Beyond a simulation, our goal is to situate the player as </a:t>
            </a:r>
          </a:p>
          <a:p>
            <a:r>
              <a:rPr lang="en-US" dirty="0" smtClean="0"/>
              <a:t>a decision maker,</a:t>
            </a:r>
          </a:p>
          <a:p>
            <a:r>
              <a:rPr lang="en-US" dirty="0" smtClean="0"/>
              <a:t>immersed in the dramatic setting, </a:t>
            </a:r>
          </a:p>
          <a:p>
            <a:r>
              <a:rPr lang="en-US" dirty="0" smtClean="0"/>
              <a:t>enmeshed in its tangle of possibilities and </a:t>
            </a:r>
          </a:p>
          <a:p>
            <a:r>
              <a:rPr lang="en-US" dirty="0" smtClean="0"/>
              <a:t>experience the consequences.</a:t>
            </a:r>
          </a:p>
          <a:p>
            <a:pPr>
              <a:buNone/>
            </a:pPr>
            <a:endParaRPr lang="en-US" dirty="0" smtClean="0"/>
          </a:p>
          <a:p>
            <a:pPr>
              <a:buNone/>
            </a:pPr>
            <a:r>
              <a:rPr lang="en-US" dirty="0" smtClean="0"/>
              <a:t> To illustrate, at one point in the Uganda game:</a:t>
            </a:r>
          </a:p>
          <a:p>
            <a:r>
              <a:rPr lang="en-US" dirty="0" smtClean="0"/>
              <a:t>player meets a member of the rebel army</a:t>
            </a:r>
          </a:p>
          <a:p>
            <a:r>
              <a:rPr lang="en-US" dirty="0" smtClean="0"/>
              <a:t>must decide whether the member’s actions were born of necessity, </a:t>
            </a:r>
          </a:p>
          <a:p>
            <a:r>
              <a:rPr lang="en-US" dirty="0" smtClean="0"/>
              <a:t>offer amnesty, justice, or forgiveness.</a:t>
            </a:r>
          </a:p>
          <a:p>
            <a:endParaRPr lang="en-US" dirty="0" smtClean="0"/>
          </a:p>
          <a:p>
            <a:pPr>
              <a:buNone/>
            </a:pPr>
            <a:r>
              <a:rPr lang="en-US" dirty="0" smtClean="0"/>
              <a:t>More than a theoretical question, the game forces the player to </a:t>
            </a:r>
          </a:p>
          <a:p>
            <a:r>
              <a:rPr lang="en-US" dirty="0" smtClean="0"/>
              <a:t>experience real people caught up in the problem,</a:t>
            </a:r>
          </a:p>
          <a:p>
            <a:r>
              <a:rPr lang="en-US" dirty="0" smtClean="0"/>
              <a:t>commit to a decision of possibilities, </a:t>
            </a:r>
          </a:p>
          <a:p>
            <a:r>
              <a:rPr lang="en-US" dirty="0" smtClean="0"/>
              <a:t>witness the consequences of their choice,.</a:t>
            </a:r>
          </a:p>
          <a:p>
            <a:pPr>
              <a:buNone/>
            </a:pPr>
            <a:endParaRPr lang="en-US" dirty="0" smtClean="0"/>
          </a:p>
          <a:p>
            <a:pPr>
              <a:buNone/>
            </a:pPr>
            <a:r>
              <a:rPr lang="en-US" dirty="0" smtClean="0"/>
              <a:t>Making salient the player’s beliefs and biases instantiated as outcomes.</a:t>
            </a:r>
            <a:endParaRPr lang="en-US" dirty="0"/>
          </a:p>
        </p:txBody>
      </p:sp>
      <p:sp>
        <p:nvSpPr>
          <p:cNvPr id="3" name="Title 2"/>
          <p:cNvSpPr>
            <a:spLocks noGrp="1"/>
          </p:cNvSpPr>
          <p:nvPr>
            <p:ph type="title"/>
          </p:nvPr>
        </p:nvSpPr>
        <p:spPr>
          <a:xfrm>
            <a:off x="457200" y="0"/>
            <a:ext cx="8229600" cy="1219200"/>
          </a:xfrm>
        </p:spPr>
        <p:txBody>
          <a:bodyPr>
            <a:noAutofit/>
          </a:bodyPr>
          <a:lstStyle/>
          <a:p>
            <a:r>
              <a:rPr lang="en-US" sz="4000" dirty="0" smtClean="0"/>
              <a:t>Goal for Making Playable Fiction</a:t>
            </a:r>
            <a:endParaRPr lang="en-US" sz="4000" dirty="0"/>
          </a:p>
        </p:txBody>
      </p:sp>
      <p:pic>
        <p:nvPicPr>
          <p:cNvPr id="4" name="Picture 3" descr="mukasa_suffer_embed.jpg"/>
          <p:cNvPicPr>
            <a:picLocks noChangeAspect="1"/>
          </p:cNvPicPr>
          <p:nvPr/>
        </p:nvPicPr>
        <p:blipFill>
          <a:blip r:embed="rId2"/>
          <a:stretch>
            <a:fillRect/>
          </a:stretch>
        </p:blipFill>
        <p:spPr>
          <a:xfrm>
            <a:off x="6117595" y="1515364"/>
            <a:ext cx="2416805" cy="1989836"/>
          </a:xfrm>
          <a:prstGeom prst="rect">
            <a:avLst/>
          </a:prstGeom>
        </p:spPr>
      </p:pic>
      <p:pic>
        <p:nvPicPr>
          <p:cNvPr id="5" name="Picture 4" descr="playable_fiction.png"/>
          <p:cNvPicPr>
            <a:picLocks noChangeAspect="1"/>
          </p:cNvPicPr>
          <p:nvPr/>
        </p:nvPicPr>
        <p:blipFill>
          <a:blip r:embed="rId3" cstate="print"/>
          <a:stretch>
            <a:fillRect/>
          </a:stretch>
        </p:blipFill>
        <p:spPr>
          <a:xfrm>
            <a:off x="6248400" y="3886200"/>
            <a:ext cx="2480930" cy="2133600"/>
          </a:xfrm>
          <a:prstGeom prst="rect">
            <a:avLst/>
          </a:prstGeom>
        </p:spPr>
      </p:pic>
    </p:spTree>
    <p:extLst>
      <p:ext uri="{BB962C8B-B14F-4D97-AF65-F5344CB8AC3E}">
        <p14:creationId xmlns:p14="http://schemas.microsoft.com/office/powerpoint/2010/main" val="357832012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525963"/>
          </a:xfrm>
        </p:spPr>
        <p:txBody>
          <a:bodyPr>
            <a:normAutofit/>
          </a:bodyPr>
          <a:lstStyle/>
          <a:p>
            <a:pPr algn="ctr"/>
            <a:r>
              <a:rPr lang="en-US" sz="2000" i="1" dirty="0" smtClean="0"/>
              <a:t>“Glad to hear it! Let’s get you through this thing. First, have a look at some documents. There’s some general information about the situation here, as well as some letters from some </a:t>
            </a:r>
            <a:r>
              <a:rPr lang="en-US" sz="2000" i="1" dirty="0" err="1" smtClean="0"/>
              <a:t>Bunalan</a:t>
            </a:r>
            <a:r>
              <a:rPr lang="en-US" sz="2000" i="1" dirty="0" smtClean="0"/>
              <a:t> citizens. More importantly, you’ll see how the </a:t>
            </a:r>
            <a:r>
              <a:rPr lang="en-US" sz="2000" i="1" dirty="0" err="1" smtClean="0"/>
              <a:t>Bunalan</a:t>
            </a:r>
            <a:r>
              <a:rPr lang="en-US" sz="2000" i="1" dirty="0" smtClean="0"/>
              <a:t> government cried for help but then tried to call it off. That’s a no-no..”</a:t>
            </a:r>
            <a:endParaRPr lang="en-US" sz="2000" i="1" dirty="0"/>
          </a:p>
        </p:txBody>
      </p:sp>
      <p:sp>
        <p:nvSpPr>
          <p:cNvPr id="3" name="Title 2"/>
          <p:cNvSpPr>
            <a:spLocks noGrp="1"/>
          </p:cNvSpPr>
          <p:nvPr>
            <p:ph type="title"/>
          </p:nvPr>
        </p:nvSpPr>
        <p:spPr/>
        <p:txBody>
          <a:bodyPr/>
          <a:lstStyle/>
          <a:p>
            <a:r>
              <a:rPr lang="en-US" dirty="0" smtClean="0"/>
              <a:t>Setting the Stage</a:t>
            </a:r>
            <a:endParaRPr lang="en-US" dirty="0"/>
          </a:p>
        </p:txBody>
      </p:sp>
      <p:pic>
        <p:nvPicPr>
          <p:cNvPr id="5" name="Picture 4"/>
          <p:cNvPicPr>
            <a:picLocks noChangeAspect="1"/>
          </p:cNvPicPr>
          <p:nvPr/>
        </p:nvPicPr>
        <p:blipFill>
          <a:blip r:embed="rId2"/>
          <a:stretch>
            <a:fillRect/>
          </a:stretch>
        </p:blipFill>
        <p:spPr>
          <a:xfrm>
            <a:off x="2398801" y="3553096"/>
            <a:ext cx="1939229" cy="2508069"/>
          </a:xfrm>
          <a:prstGeom prst="rect">
            <a:avLst/>
          </a:prstGeom>
        </p:spPr>
      </p:pic>
      <p:pic>
        <p:nvPicPr>
          <p:cNvPr id="6" name="Picture 5"/>
          <p:cNvPicPr>
            <a:picLocks noChangeAspect="1"/>
          </p:cNvPicPr>
          <p:nvPr/>
        </p:nvPicPr>
        <p:blipFill>
          <a:blip r:embed="rId3"/>
          <a:stretch>
            <a:fillRect/>
          </a:stretch>
        </p:blipFill>
        <p:spPr>
          <a:xfrm>
            <a:off x="4355630" y="3553096"/>
            <a:ext cx="2280389" cy="2949303"/>
          </a:xfrm>
          <a:prstGeom prst="rect">
            <a:avLst/>
          </a:prstGeom>
        </p:spPr>
      </p:pic>
      <p:pic>
        <p:nvPicPr>
          <p:cNvPr id="7" name="Picture 6"/>
          <p:cNvPicPr>
            <a:picLocks noChangeAspect="1"/>
          </p:cNvPicPr>
          <p:nvPr/>
        </p:nvPicPr>
        <p:blipFill>
          <a:blip r:embed="rId4"/>
          <a:srcRect l="7692" t="1515" r="3846" b="7576"/>
          <a:stretch>
            <a:fillRect/>
          </a:stretch>
        </p:blipFill>
        <p:spPr>
          <a:xfrm>
            <a:off x="304800" y="3124200"/>
            <a:ext cx="1635760" cy="1600200"/>
          </a:xfrm>
          <a:prstGeom prst="rect">
            <a:avLst/>
          </a:prstGeom>
        </p:spPr>
      </p:pic>
      <p:pic>
        <p:nvPicPr>
          <p:cNvPr id="9" name="Picture 8"/>
          <p:cNvPicPr>
            <a:picLocks noChangeAspect="1"/>
          </p:cNvPicPr>
          <p:nvPr/>
        </p:nvPicPr>
        <p:blipFill>
          <a:blip r:embed="rId5"/>
          <a:stretch>
            <a:fillRect/>
          </a:stretch>
        </p:blipFill>
        <p:spPr>
          <a:xfrm>
            <a:off x="457200" y="4572000"/>
            <a:ext cx="1828799" cy="1705143"/>
          </a:xfrm>
          <a:prstGeom prst="rect">
            <a:avLst/>
          </a:prstGeom>
        </p:spPr>
      </p:pic>
      <p:pic>
        <p:nvPicPr>
          <p:cNvPr id="10" name="Content Placeholder 3" descr="closure_codex_shot.jpg"/>
          <p:cNvPicPr>
            <a:picLocks noChangeAspect="1"/>
          </p:cNvPicPr>
          <p:nvPr/>
        </p:nvPicPr>
        <p:blipFill>
          <a:blip r:embed="rId6"/>
          <a:srcRect l="-73" r="-6535"/>
          <a:stretch>
            <a:fillRect/>
          </a:stretch>
        </p:blipFill>
        <p:spPr>
          <a:xfrm>
            <a:off x="7010400" y="3048000"/>
            <a:ext cx="2057400" cy="3740727"/>
          </a:xfrm>
          <a:prstGeom prst="rect">
            <a:avLst/>
          </a:prstGeom>
        </p:spPr>
      </p:pic>
    </p:spTree>
    <p:extLst>
      <p:ext uri="{BB962C8B-B14F-4D97-AF65-F5344CB8AC3E}">
        <p14:creationId xmlns:p14="http://schemas.microsoft.com/office/powerpoint/2010/main" val="13079334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4495800" y="152401"/>
            <a:ext cx="4394200" cy="4110980"/>
          </a:xfrm>
          <a:prstGeom prst="rect">
            <a:avLst/>
          </a:prstGeom>
        </p:spPr>
      </p:pic>
      <p:pic>
        <p:nvPicPr>
          <p:cNvPr id="6" name="Picture 5"/>
          <p:cNvPicPr>
            <a:picLocks noChangeAspect="1"/>
          </p:cNvPicPr>
          <p:nvPr/>
        </p:nvPicPr>
        <p:blipFill>
          <a:blip r:embed="rId3"/>
          <a:stretch>
            <a:fillRect/>
          </a:stretch>
        </p:blipFill>
        <p:spPr>
          <a:xfrm>
            <a:off x="294206" y="3810000"/>
            <a:ext cx="3972994"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p:cNvPicPr>
          <p:nvPr/>
        </p:nvPicPr>
        <p:blipFill>
          <a:blip r:embed="rId4"/>
          <a:stretch>
            <a:fillRect/>
          </a:stretch>
        </p:blipFill>
        <p:spPr>
          <a:xfrm>
            <a:off x="5029200" y="4495800"/>
            <a:ext cx="3670300" cy="21231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p:cNvPicPr>
            <a:picLocks noChangeAspect="1"/>
          </p:cNvPicPr>
          <p:nvPr/>
        </p:nvPicPr>
        <p:blipFill>
          <a:blip r:embed="rId5"/>
          <a:stretch>
            <a:fillRect/>
          </a:stretch>
        </p:blipFill>
        <p:spPr>
          <a:xfrm>
            <a:off x="228600" y="523875"/>
            <a:ext cx="4110096" cy="24479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2579202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Forgiveness desolved.mov">
            <a:hlinkClick r:id="" action="ppaction://media"/>
          </p:cNvPr>
          <p:cNvPicPr>
            <a:picLocks noGrp="1"/>
          </p:cNvPicPr>
          <p:nvPr>
            <p:ph idx="1"/>
            <a:videoFile r:link="rId2"/>
            <p:extLst>
              <p:ext uri="{DAA4B4D4-6D71-4841-9C94-3DE7FCFB9230}">
                <p14:media xmlns:p14="http://schemas.microsoft.com/office/powerpoint/2010/main" r:link="rId1"/>
              </p:ext>
            </p:extLst>
          </p:nvPr>
        </p:nvPicPr>
        <p:blipFill>
          <a:blip r:embed="rId6"/>
          <a:stretch>
            <a:fillRect/>
          </a:stretch>
        </p:blipFill>
        <p:spPr>
          <a:xfrm>
            <a:off x="2540000" y="2667000"/>
            <a:ext cx="4064000" cy="2286000"/>
          </a:xfrm>
        </p:spPr>
      </p:pic>
      <p:sp>
        <p:nvSpPr>
          <p:cNvPr id="3" name="Title 2"/>
          <p:cNvSpPr>
            <a:spLocks noGrp="1"/>
          </p:cNvSpPr>
          <p:nvPr>
            <p:ph type="title"/>
          </p:nvPr>
        </p:nvSpPr>
        <p:spPr/>
        <p:txBody>
          <a:bodyPr/>
          <a:lstStyle/>
          <a:p>
            <a:endParaRPr lang="en-US"/>
          </a:p>
        </p:txBody>
      </p:sp>
      <p:pic>
        <p:nvPicPr>
          <p:cNvPr id="5" name="Picture 4"/>
          <p:cNvPicPr>
            <a:picLocks noChangeAspect="1"/>
          </p:cNvPicPr>
          <p:nvPr/>
        </p:nvPicPr>
        <p:blipFill>
          <a:blip r:embed="rId7"/>
          <a:stretch>
            <a:fillRect/>
          </a:stretch>
        </p:blipFill>
        <p:spPr>
          <a:xfrm>
            <a:off x="0" y="0"/>
            <a:ext cx="1828800" cy="2756985"/>
          </a:xfrm>
          <a:prstGeom prst="rect">
            <a:avLst/>
          </a:prstGeom>
        </p:spPr>
      </p:pic>
      <p:pic>
        <p:nvPicPr>
          <p:cNvPr id="4" name="Picture 3"/>
          <p:cNvPicPr>
            <a:picLocks noChangeAspect="1"/>
          </p:cNvPicPr>
          <p:nvPr/>
        </p:nvPicPr>
        <p:blipFill>
          <a:blip r:embed="rId8"/>
          <a:stretch>
            <a:fillRect/>
          </a:stretch>
        </p:blipFill>
        <p:spPr>
          <a:xfrm>
            <a:off x="1828800" y="152400"/>
            <a:ext cx="7620000" cy="4521200"/>
          </a:xfrm>
          <a:prstGeom prst="rect">
            <a:avLst/>
          </a:prstGeom>
        </p:spPr>
      </p:pic>
      <p:pic>
        <p:nvPicPr>
          <p:cNvPr id="8" name="treated.m4v">
            <a:hlinkClick r:id="" action="ppaction://media"/>
          </p:cNvPr>
          <p:cNvPicPr/>
          <p:nvPr>
            <a:videoFile r:link="rId4"/>
            <p:extLst>
              <p:ext uri="{DAA4B4D4-6D71-4841-9C94-3DE7FCFB9230}">
                <p14:media xmlns:p14="http://schemas.microsoft.com/office/powerpoint/2010/main" r:link="rId3"/>
              </p:ext>
            </p:extLst>
          </p:nvPr>
        </p:nvPicPr>
        <p:blipFill>
          <a:blip r:embed="rId9"/>
          <a:stretch>
            <a:fillRect/>
          </a:stretch>
        </p:blipFill>
        <p:spPr>
          <a:xfrm>
            <a:off x="304800" y="3374537"/>
            <a:ext cx="6096000" cy="3454400"/>
          </a:xfrm>
          <a:prstGeom prst="rect">
            <a:avLst/>
          </a:prstGeom>
        </p:spPr>
      </p:pic>
    </p:spTree>
    <p:extLst>
      <p:ext uri="{BB962C8B-B14F-4D97-AF65-F5344CB8AC3E}">
        <p14:creationId xmlns:p14="http://schemas.microsoft.com/office/powerpoint/2010/main" val="1350841799"/>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video>
              <p:cMediaNode>
                <p:cTn id="13"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334000"/>
          </a:xfrm>
        </p:spPr>
        <p:txBody>
          <a:bodyPr>
            <a:normAutofit/>
          </a:bodyPr>
          <a:lstStyle/>
          <a:p>
            <a:pPr lvl="1"/>
            <a:r>
              <a:rPr lang="en-US" sz="1800" dirty="0" smtClean="0"/>
              <a:t>G:  “It’s funny because it shows I clearly do not have a rational theory of morality, because I said “no” when they were like ‘we’ll beat him and we’ll probably kill two people.’  We repeated that a few times, and he was like ‘hey, that’s enough.  I’ll kill five people, and I’ll kill you, and we’ll kill him if you don’t do it…’”</a:t>
            </a:r>
          </a:p>
          <a:p>
            <a:pPr lvl="1"/>
            <a:r>
              <a:rPr lang="en-US" sz="1800" dirty="0" smtClean="0">
                <a:solidFill>
                  <a:srgbClr val="E7BC29"/>
                </a:solidFill>
              </a:rPr>
              <a:t>J:  “Well, that’s because the decision is not a death for a death.  It’s “do I kill somebody?” versus “do I resist?”  That’s the point, and there’s a point where resistance no longer outweighs the damage that will be reaped by your resistance.  Because you have to hold the gun to the kids head…</a:t>
            </a:r>
          </a:p>
          <a:p>
            <a:pPr lvl="1"/>
            <a:r>
              <a:rPr lang="en-US" sz="1800" dirty="0" smtClean="0"/>
              <a:t>G:  Right, right.</a:t>
            </a:r>
          </a:p>
          <a:p>
            <a:pPr lvl="1"/>
            <a:r>
              <a:rPr lang="en-US" sz="1800" dirty="0" smtClean="0"/>
              <a:t>J:  It’s not one life for one life.</a:t>
            </a:r>
          </a:p>
          <a:p>
            <a:pPr lvl="1"/>
            <a:r>
              <a:rPr lang="en-US" sz="1800" dirty="0" smtClean="0"/>
              <a:t>G:  As much as utilitarianism makes sense to me, I couldn’t do it…  It’s much more effective when you’re in this room with blood on the floor as opposed to taking a survey where it’s like “pull the lever and the trolley will kill one person and if you don’t it will kill two people.”  </a:t>
            </a:r>
            <a:r>
              <a:rPr lang="en-US" sz="1800" b="1" dirty="0" smtClean="0"/>
              <a:t>When I’m doing that, I’m just doing math, but when I’m doing this, it’s different. </a:t>
            </a:r>
            <a:endParaRPr lang="en-US" sz="1800" dirty="0" smtClean="0"/>
          </a:p>
          <a:p>
            <a:endParaRPr lang="en-US" sz="2000" dirty="0"/>
          </a:p>
        </p:txBody>
      </p:sp>
      <p:sp>
        <p:nvSpPr>
          <p:cNvPr id="3" name="Title 2"/>
          <p:cNvSpPr>
            <a:spLocks noGrp="1"/>
          </p:cNvSpPr>
          <p:nvPr>
            <p:ph type="title"/>
          </p:nvPr>
        </p:nvSpPr>
        <p:spPr/>
        <p:txBody>
          <a:bodyPr/>
          <a:lstStyle/>
          <a:p>
            <a:r>
              <a:rPr lang="en-US" dirty="0" smtClean="0"/>
              <a:t>Player Quotes # 1</a:t>
            </a:r>
            <a:endParaRPr lang="en-US" dirty="0"/>
          </a:p>
        </p:txBody>
      </p:sp>
    </p:spTree>
    <p:extLst>
      <p:ext uri="{BB962C8B-B14F-4D97-AF65-F5344CB8AC3E}">
        <p14:creationId xmlns:p14="http://schemas.microsoft.com/office/powerpoint/2010/main" val="420116956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334000"/>
          </a:xfrm>
        </p:spPr>
        <p:txBody>
          <a:bodyPr>
            <a:normAutofit fontScale="77500" lnSpcReduction="20000"/>
          </a:bodyPr>
          <a:lstStyle/>
          <a:p>
            <a:pPr>
              <a:buNone/>
            </a:pPr>
            <a:endParaRPr lang="en-US" sz="1600" dirty="0" smtClean="0"/>
          </a:p>
          <a:p>
            <a:r>
              <a:rPr lang="en-US" sz="2486" dirty="0" smtClean="0"/>
              <a:t>J:  “It’s not as simple as peace vs. justice or amnesty vs. justice.  And it’s not the same thing as living through it…  But just having a decision like that that feels so embodies… it feels so real…  it makes it more than an academic question in ways that talking about it just doesn’t do.  Because he’s not a real boy-I’m stunned that it mattered so much.”</a:t>
            </a:r>
          </a:p>
          <a:p>
            <a:r>
              <a:rPr lang="en-US" sz="2486" dirty="0" smtClean="0"/>
              <a:t>G:  “And it wasn’t even like a Hollywood production.  It wasn’t like “this was a movie that made me cry,” it was well written and everything, but I think that combined with the interactive aspect made it really powerful.”</a:t>
            </a:r>
          </a:p>
          <a:p>
            <a:r>
              <a:rPr lang="en-US" sz="2486" dirty="0" smtClean="0"/>
              <a:t>J:  “Did it feel hard for you?”</a:t>
            </a:r>
          </a:p>
          <a:p>
            <a:r>
              <a:rPr lang="en-US" sz="2486" dirty="0" smtClean="0"/>
              <a:t>G:  “Yeah!  And I was similarly amazed, like “why does this feel so hard?”</a:t>
            </a:r>
          </a:p>
          <a:p>
            <a:pPr>
              <a:buNone/>
            </a:pPr>
            <a:r>
              <a:rPr lang="en-US" sz="2486" dirty="0" smtClean="0"/>
              <a:t>---------------</a:t>
            </a:r>
          </a:p>
          <a:p>
            <a:r>
              <a:rPr lang="en-US" sz="2800" i="1" dirty="0" smtClean="0">
                <a:solidFill>
                  <a:schemeClr val="accent3"/>
                </a:solidFill>
              </a:rPr>
              <a:t>you can watch [a movie] and think through “oh, that probably wasn’t the best way,” but it’s already been decided for you.  You don’t have to deal with the decision.”</a:t>
            </a:r>
          </a:p>
          <a:p>
            <a:endParaRPr lang="en-US" dirty="0" smtClean="0"/>
          </a:p>
          <a:p>
            <a:endParaRPr lang="en-US" sz="1600" dirty="0"/>
          </a:p>
        </p:txBody>
      </p:sp>
      <p:sp>
        <p:nvSpPr>
          <p:cNvPr id="3" name="Title 2"/>
          <p:cNvSpPr>
            <a:spLocks noGrp="1"/>
          </p:cNvSpPr>
          <p:nvPr>
            <p:ph type="title"/>
          </p:nvPr>
        </p:nvSpPr>
        <p:spPr>
          <a:xfrm>
            <a:off x="457200" y="0"/>
            <a:ext cx="8229600" cy="1219200"/>
          </a:xfrm>
        </p:spPr>
        <p:txBody>
          <a:bodyPr/>
          <a:lstStyle/>
          <a:p>
            <a:r>
              <a:rPr lang="en-US" dirty="0" smtClean="0"/>
              <a:t>Player Quotes # 2</a:t>
            </a:r>
            <a:endParaRPr lang="en-US" dirty="0"/>
          </a:p>
        </p:txBody>
      </p:sp>
    </p:spTree>
    <p:extLst>
      <p:ext uri="{BB962C8B-B14F-4D97-AF65-F5344CB8AC3E}">
        <p14:creationId xmlns:p14="http://schemas.microsoft.com/office/powerpoint/2010/main" val="293675215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876800"/>
          </a:xfrm>
        </p:spPr>
        <p:txBody>
          <a:bodyPr>
            <a:noAutofit/>
          </a:bodyPr>
          <a:lstStyle/>
          <a:p>
            <a:pPr>
              <a:spcBef>
                <a:spcPts val="0"/>
              </a:spcBef>
              <a:spcAft>
                <a:spcPts val="600"/>
              </a:spcAft>
            </a:pPr>
            <a:r>
              <a:rPr lang="en-US" sz="1800" i="1" dirty="0" smtClean="0"/>
              <a:t>First of all, I have to say that I was completely blown away by the impact of this experience on how I see myself and my personal set of values. Sitting in my safe little world in middle America, I’ve read about atrocities against humanity around the world... but there was always this safe distance, not just physical but mental. I was somewhat smug in my personal self awareness, sure that, being a morally and ethically healthy person, I would never take an action that would harm another. </a:t>
            </a:r>
          </a:p>
          <a:p>
            <a:pPr>
              <a:spcBef>
                <a:spcPts val="0"/>
              </a:spcBef>
              <a:spcAft>
                <a:spcPts val="600"/>
              </a:spcAft>
            </a:pPr>
            <a:r>
              <a:rPr lang="en-US" sz="1800" i="1" dirty="0" smtClean="0">
                <a:solidFill>
                  <a:srgbClr val="E7BC29"/>
                </a:solidFill>
              </a:rPr>
              <a:t>The feeling of helpless rage which that scene engendered in me completely changed the way I view my personal values</a:t>
            </a:r>
            <a:r>
              <a:rPr lang="en-US" sz="1800" i="1" dirty="0" smtClean="0"/>
              <a:t>... you might say it transformed my sense of self and the world.</a:t>
            </a:r>
          </a:p>
          <a:p>
            <a:pPr>
              <a:spcBef>
                <a:spcPts val="0"/>
              </a:spcBef>
              <a:spcAft>
                <a:spcPts val="600"/>
              </a:spcAft>
            </a:pPr>
            <a:r>
              <a:rPr lang="en-US" sz="1800" i="1" dirty="0" smtClean="0"/>
              <a:t>I am no longer so smug in my feeling of moral superiority... and I will never forget that in the end my values didn’t protect me from being forced to take an intolerable action. To me, that is the power of this mission. All the reading I’ve done about atrocities around the world did not begin to engage my feeling of empathy in the way that a role-playing activity such as this one did, in such a short time.</a:t>
            </a:r>
          </a:p>
        </p:txBody>
      </p:sp>
      <p:sp>
        <p:nvSpPr>
          <p:cNvPr id="5" name="Title 2"/>
          <p:cNvSpPr>
            <a:spLocks noGrp="1"/>
          </p:cNvSpPr>
          <p:nvPr>
            <p:ph type="title"/>
          </p:nvPr>
        </p:nvSpPr>
        <p:spPr>
          <a:xfrm>
            <a:off x="457200" y="152400"/>
            <a:ext cx="8229600" cy="1219200"/>
          </a:xfrm>
        </p:spPr>
        <p:txBody>
          <a:bodyPr/>
          <a:lstStyle/>
          <a:p>
            <a:r>
              <a:rPr lang="en-US" dirty="0" smtClean="0"/>
              <a:t>Player Quotes # 3</a:t>
            </a:r>
            <a:endParaRPr lang="en-US" dirty="0"/>
          </a:p>
        </p:txBody>
      </p:sp>
    </p:spTree>
    <p:extLst>
      <p:ext uri="{BB962C8B-B14F-4D97-AF65-F5344CB8AC3E}">
        <p14:creationId xmlns:p14="http://schemas.microsoft.com/office/powerpoint/2010/main" val="331574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962400" y="6172200"/>
            <a:ext cx="2650911" cy="400110"/>
          </a:xfrm>
          <a:prstGeom prst="rect">
            <a:avLst/>
          </a:prstGeom>
          <a:noFill/>
          <a:ln>
            <a:solidFill>
              <a:srgbClr val="4F81BD"/>
            </a:solidFill>
          </a:ln>
        </p:spPr>
        <p:txBody>
          <a:bodyPr wrap="none" rtlCol="0">
            <a:spAutoFit/>
          </a:bodyPr>
          <a:lstStyle/>
          <a:p>
            <a:r>
              <a:rPr lang="en-US" sz="2000" u="sng" dirty="0" err="1" smtClean="0">
                <a:solidFill>
                  <a:schemeClr val="tx2"/>
                </a:solidFill>
              </a:rPr>
              <a:t>GamesandImpact.org</a:t>
            </a:r>
            <a:endParaRPr lang="en-US" sz="2000" u="sng" dirty="0">
              <a:solidFill>
                <a:schemeClr val="tx2"/>
              </a:solidFill>
            </a:endParaRPr>
          </a:p>
        </p:txBody>
      </p:sp>
      <p:sp>
        <p:nvSpPr>
          <p:cNvPr id="17" name="Title 1"/>
          <p:cNvSpPr txBox="1">
            <a:spLocks/>
          </p:cNvSpPr>
          <p:nvPr/>
        </p:nvSpPr>
        <p:spPr bwMode="auto">
          <a:xfrm>
            <a:off x="304800" y="914400"/>
            <a:ext cx="8086725" cy="53816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spcAft>
                <a:spcPts val="1200"/>
              </a:spcAft>
              <a:tabLst>
                <a:tab pos="1200150" algn="l"/>
              </a:tabLst>
            </a:pPr>
            <a:r>
              <a:rPr lang="en-US" sz="2000" b="1" dirty="0" smtClean="0">
                <a:solidFill>
                  <a:srgbClr val="000000"/>
                </a:solidFill>
                <a:latin typeface="Arial" pitchFamily="34" charset="0"/>
                <a:cs typeface="Arial" pitchFamily="34" charset="0"/>
              </a:rPr>
              <a:t>Directors: Dr. James Gee, Dr. Sasha Barab, Alan </a:t>
            </a:r>
            <a:r>
              <a:rPr lang="en-US" sz="2000" b="1" dirty="0" err="1" smtClean="0">
                <a:solidFill>
                  <a:srgbClr val="000000"/>
                </a:solidFill>
                <a:latin typeface="Arial" pitchFamily="34" charset="0"/>
                <a:cs typeface="Arial" pitchFamily="34" charset="0"/>
              </a:rPr>
              <a:t>Gershenfeld</a:t>
            </a:r>
            <a:endParaRPr lang="en-US" sz="2000" b="1" dirty="0" smtClean="0">
              <a:solidFill>
                <a:srgbClr val="000000"/>
              </a:solidFill>
              <a:latin typeface="Arial" pitchFamily="34" charset="0"/>
              <a:cs typeface="Arial" pitchFamily="34" charset="0"/>
            </a:endParaRPr>
          </a:p>
        </p:txBody>
      </p:sp>
      <p:pic>
        <p:nvPicPr>
          <p:cNvPr id="19" name="Picture 18" descr="Games_For_Impact_LogoHD01.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1295400"/>
            <a:ext cx="2667000" cy="2363336"/>
          </a:xfrm>
          <a:prstGeom prst="rect">
            <a:avLst/>
          </a:prstGeom>
          <a:ln>
            <a:noFill/>
          </a:ln>
          <a:effectLst>
            <a:outerShdw blurRad="292100" dist="139700" dir="2700000" algn="tl" rotWithShape="0">
              <a:srgbClr val="333333">
                <a:alpha val="65000"/>
              </a:srgbClr>
            </a:outerShdw>
          </a:effectLst>
          <a:scene3d>
            <a:camera prst="perspectiveHeroicExtremeRightFacing"/>
            <a:lightRig rig="threePt" dir="t"/>
          </a:scene3d>
        </p:spPr>
      </p:pic>
      <p:pic>
        <p:nvPicPr>
          <p:cNvPr id="20" name="Picture 19" descr="gracie_may.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14800" y="2971800"/>
            <a:ext cx="4333176" cy="2438400"/>
          </a:xfrm>
          <a:prstGeom prst="rect">
            <a:avLst/>
          </a:prstGeom>
          <a:ln>
            <a:noFill/>
          </a:ln>
          <a:effectLst>
            <a:outerShdw blurRad="292100" dist="139700" dir="2700000" algn="tl" rotWithShape="0">
              <a:srgbClr val="333333">
                <a:alpha val="65000"/>
              </a:srgbClr>
            </a:outerShdw>
          </a:effectLst>
        </p:spPr>
      </p:pic>
      <p:sp>
        <p:nvSpPr>
          <p:cNvPr id="21" name="TextBox 20"/>
          <p:cNvSpPr txBox="1"/>
          <p:nvPr/>
        </p:nvSpPr>
        <p:spPr>
          <a:xfrm>
            <a:off x="7391400" y="5562600"/>
            <a:ext cx="1674795" cy="1107996"/>
          </a:xfrm>
          <a:prstGeom prst="rect">
            <a:avLst/>
          </a:prstGeom>
          <a:noFill/>
        </p:spPr>
        <p:txBody>
          <a:bodyPr wrap="none" rtlCol="0">
            <a:spAutoFit/>
          </a:bodyPr>
          <a:lstStyle/>
          <a:p>
            <a:r>
              <a:rPr lang="en-US" sz="2200" dirty="0">
                <a:solidFill>
                  <a:srgbClr val="000000"/>
                </a:solidFill>
              </a:rPr>
              <a:t>u</a:t>
            </a:r>
            <a:r>
              <a:rPr lang="en-US" sz="2200" dirty="0" smtClean="0">
                <a:solidFill>
                  <a:srgbClr val="000000"/>
                </a:solidFill>
              </a:rPr>
              <a:t>nderstand.</a:t>
            </a:r>
          </a:p>
          <a:p>
            <a:r>
              <a:rPr lang="en-US" sz="2200" dirty="0">
                <a:solidFill>
                  <a:srgbClr val="000000"/>
                </a:solidFill>
              </a:rPr>
              <a:t>d</a:t>
            </a:r>
            <a:r>
              <a:rPr lang="en-US" sz="2200" dirty="0" smtClean="0">
                <a:solidFill>
                  <a:srgbClr val="000000"/>
                </a:solidFill>
              </a:rPr>
              <a:t>esign.</a:t>
            </a:r>
          </a:p>
          <a:p>
            <a:r>
              <a:rPr lang="en-US" sz="2200" dirty="0">
                <a:solidFill>
                  <a:srgbClr val="000000"/>
                </a:solidFill>
              </a:rPr>
              <a:t>s</a:t>
            </a:r>
            <a:r>
              <a:rPr lang="en-US" sz="2200" dirty="0" smtClean="0">
                <a:solidFill>
                  <a:srgbClr val="000000"/>
                </a:solidFill>
              </a:rPr>
              <a:t>cale.</a:t>
            </a:r>
            <a:endParaRPr lang="en-US" sz="2200" dirty="0">
              <a:solidFill>
                <a:srgbClr val="000000"/>
              </a:solidFill>
            </a:endParaRPr>
          </a:p>
        </p:txBody>
      </p:sp>
      <p:sp>
        <p:nvSpPr>
          <p:cNvPr id="22" name="TextBox 21"/>
          <p:cNvSpPr txBox="1"/>
          <p:nvPr/>
        </p:nvSpPr>
        <p:spPr>
          <a:xfrm>
            <a:off x="2286000" y="1476851"/>
            <a:ext cx="7239000" cy="1384995"/>
          </a:xfrm>
          <a:prstGeom prst="rect">
            <a:avLst/>
          </a:prstGeom>
          <a:noFill/>
        </p:spPr>
        <p:txBody>
          <a:bodyPr wrap="square" rtlCol="0">
            <a:spAutoFit/>
          </a:bodyPr>
          <a:lstStyle/>
          <a:p>
            <a:r>
              <a:rPr lang="en-US" sz="2200" dirty="0" smtClean="0">
                <a:cs typeface="Arial"/>
              </a:rPr>
              <a:t>Bring </a:t>
            </a:r>
            <a:r>
              <a:rPr lang="en-US" sz="2200" b="1" dirty="0" smtClean="0">
                <a:cs typeface="Arial"/>
              </a:rPr>
              <a:t>together learning scientists</a:t>
            </a:r>
            <a:r>
              <a:rPr lang="en-US" sz="2200" dirty="0" smtClean="0">
                <a:cs typeface="Arial"/>
              </a:rPr>
              <a:t>, </a:t>
            </a:r>
            <a:r>
              <a:rPr lang="en-US" sz="2200" b="1" dirty="0" smtClean="0">
                <a:cs typeface="Arial"/>
              </a:rPr>
              <a:t>researchers</a:t>
            </a:r>
            <a:r>
              <a:rPr lang="en-US" sz="2200" dirty="0" smtClean="0">
                <a:cs typeface="Arial"/>
              </a:rPr>
              <a:t>, </a:t>
            </a:r>
            <a:r>
              <a:rPr lang="en-US" sz="2200" b="1" dirty="0" smtClean="0">
                <a:cs typeface="Arial"/>
              </a:rPr>
              <a:t>game developers </a:t>
            </a:r>
            <a:r>
              <a:rPr lang="en-US" sz="2200" dirty="0" smtClean="0">
                <a:cs typeface="Arial"/>
              </a:rPr>
              <a:t>and </a:t>
            </a:r>
            <a:r>
              <a:rPr lang="en-US" sz="2200" b="1" dirty="0" smtClean="0">
                <a:cs typeface="Arial"/>
              </a:rPr>
              <a:t>entrepreneurs </a:t>
            </a:r>
            <a:r>
              <a:rPr lang="en-US" sz="2200" dirty="0" smtClean="0">
                <a:cs typeface="Arial"/>
              </a:rPr>
              <a:t>… to </a:t>
            </a:r>
            <a:r>
              <a:rPr lang="en-US" sz="2200" dirty="0">
                <a:cs typeface="Arial"/>
              </a:rPr>
              <a:t>create sustainable solutions for society’s biggest </a:t>
            </a:r>
            <a:r>
              <a:rPr lang="en-US" sz="2200" dirty="0" smtClean="0">
                <a:cs typeface="Arial"/>
              </a:rPr>
              <a:t>challenges</a:t>
            </a:r>
            <a:r>
              <a:rPr lang="en-US" sz="2200" dirty="0">
                <a:cs typeface="Arial"/>
              </a:rPr>
              <a:t>.</a:t>
            </a:r>
          </a:p>
          <a:p>
            <a:endParaRPr lang="en-US" dirty="0"/>
          </a:p>
        </p:txBody>
      </p:sp>
      <p:sp>
        <p:nvSpPr>
          <p:cNvPr id="23" name="TextBox 22"/>
          <p:cNvSpPr txBox="1"/>
          <p:nvPr/>
        </p:nvSpPr>
        <p:spPr>
          <a:xfrm>
            <a:off x="457200" y="3633788"/>
            <a:ext cx="4572000" cy="2800766"/>
          </a:xfrm>
          <a:prstGeom prst="rect">
            <a:avLst/>
          </a:prstGeom>
          <a:noFill/>
        </p:spPr>
        <p:txBody>
          <a:bodyPr wrap="square" rtlCol="0">
            <a:spAutoFit/>
          </a:bodyPr>
          <a:lstStyle/>
          <a:p>
            <a:endParaRPr lang="en-US" sz="2200" b="1" dirty="0" smtClean="0"/>
          </a:p>
          <a:p>
            <a:pPr marL="285750" indent="-285750">
              <a:buFont typeface="Arial"/>
              <a:buChar char="•"/>
            </a:pPr>
            <a:r>
              <a:rPr lang="en-US" sz="2200" dirty="0" smtClean="0"/>
              <a:t>Design Studio</a:t>
            </a:r>
          </a:p>
          <a:p>
            <a:pPr marL="285750" indent="-285750">
              <a:buFont typeface="Arial"/>
              <a:buChar char="•"/>
            </a:pPr>
            <a:r>
              <a:rPr lang="en-US" sz="2200" dirty="0" smtClean="0"/>
              <a:t>Publishing Imprint</a:t>
            </a:r>
          </a:p>
          <a:p>
            <a:pPr marL="285750" indent="-285750">
              <a:buFont typeface="Arial"/>
              <a:buChar char="•"/>
            </a:pPr>
            <a:r>
              <a:rPr lang="en-US" sz="2200" dirty="0" smtClean="0"/>
              <a:t>Research Laboratory</a:t>
            </a:r>
          </a:p>
          <a:p>
            <a:pPr marL="285750" indent="-285750">
              <a:buFont typeface="Arial"/>
              <a:buChar char="•"/>
            </a:pPr>
            <a:r>
              <a:rPr lang="en-US" sz="2200" dirty="0" smtClean="0"/>
              <a:t>Business Services</a:t>
            </a:r>
          </a:p>
          <a:p>
            <a:pPr marL="285750" indent="-285750">
              <a:buFont typeface="Arial"/>
              <a:buChar char="•"/>
            </a:pPr>
            <a:r>
              <a:rPr lang="en-US" sz="2200" dirty="0" smtClean="0"/>
              <a:t>Degree Certificate</a:t>
            </a:r>
          </a:p>
          <a:p>
            <a:pPr marL="285750" indent="-285750">
              <a:buFont typeface="Arial"/>
              <a:buChar char="•"/>
            </a:pPr>
            <a:r>
              <a:rPr lang="en-US" sz="2200" dirty="0" smtClean="0"/>
              <a:t>Capacity Workshops</a:t>
            </a:r>
            <a:endParaRPr lang="en-US" sz="2200" dirty="0"/>
          </a:p>
          <a:p>
            <a:endParaRPr lang="en-US" sz="2200" dirty="0"/>
          </a:p>
        </p:txBody>
      </p:sp>
      <p:sp>
        <p:nvSpPr>
          <p:cNvPr id="10" name="Title 5"/>
          <p:cNvSpPr>
            <a:spLocks noGrp="1"/>
          </p:cNvSpPr>
          <p:nvPr>
            <p:ph type="title"/>
          </p:nvPr>
        </p:nvSpPr>
        <p:spPr>
          <a:xfrm>
            <a:off x="457200" y="-76200"/>
            <a:ext cx="8229600" cy="838200"/>
          </a:xfrm>
        </p:spPr>
        <p:txBody>
          <a:bodyPr/>
          <a:lstStyle/>
          <a:p>
            <a:r>
              <a:rPr lang="en-US" sz="4000" dirty="0" smtClean="0"/>
              <a:t>Center for Games and Impact</a:t>
            </a:r>
            <a:endParaRPr lang="en-US" sz="4000" dirty="0"/>
          </a:p>
        </p:txBody>
      </p:sp>
    </p:spTree>
    <p:extLst>
      <p:ext uri="{BB962C8B-B14F-4D97-AF65-F5344CB8AC3E}">
        <p14:creationId xmlns:p14="http://schemas.microsoft.com/office/powerpoint/2010/main" val="83073471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Gamification</a:t>
            </a:r>
            <a:endParaRPr lang="en-US" dirty="0"/>
          </a:p>
        </p:txBody>
      </p:sp>
      <p:sp>
        <p:nvSpPr>
          <p:cNvPr id="3" name="Content Placeholder 2"/>
          <p:cNvSpPr>
            <a:spLocks noGrp="1"/>
          </p:cNvSpPr>
          <p:nvPr>
            <p:ph idx="1"/>
          </p:nvPr>
        </p:nvSpPr>
        <p:spPr/>
        <p:txBody>
          <a:bodyPr/>
          <a:lstStyle/>
          <a:p>
            <a:r>
              <a:rPr lang="en-US" dirty="0" err="1" smtClean="0"/>
              <a:t>Dettering</a:t>
            </a:r>
            <a:r>
              <a:rPr lang="en-US" dirty="0" smtClean="0"/>
              <a:t> Talk on </a:t>
            </a:r>
            <a:r>
              <a:rPr lang="en-US" dirty="0" smtClean="0">
                <a:hlinkClick r:id="rId2"/>
              </a:rPr>
              <a:t>Gamification</a:t>
            </a:r>
            <a:endParaRPr lang="en-US" dirty="0" smtClean="0"/>
          </a:p>
          <a:p>
            <a:r>
              <a:rPr lang="en-US" dirty="0" err="1" smtClean="0"/>
              <a:t>McGonigal</a:t>
            </a:r>
            <a:r>
              <a:rPr lang="en-US" dirty="0" smtClean="0"/>
              <a:t> on </a:t>
            </a:r>
            <a:r>
              <a:rPr lang="en-US" dirty="0" smtClean="0">
                <a:hlinkClick r:id="rId3"/>
              </a:rPr>
              <a:t>Gaming for a Better World</a:t>
            </a:r>
            <a:endParaRPr lang="en-US" dirty="0" smtClean="0"/>
          </a:p>
          <a:p>
            <a:endParaRPr lang="en-US" dirty="0"/>
          </a:p>
        </p:txBody>
      </p:sp>
      <p:pic>
        <p:nvPicPr>
          <p:cNvPr id="4" name="Picture 3"/>
          <p:cNvPicPr>
            <a:picLocks noChangeAspect="1"/>
          </p:cNvPicPr>
          <p:nvPr/>
        </p:nvPicPr>
        <p:blipFill>
          <a:blip r:embed="rId4"/>
          <a:stretch>
            <a:fillRect/>
          </a:stretch>
        </p:blipFill>
        <p:spPr>
          <a:xfrm>
            <a:off x="1295400" y="2819400"/>
            <a:ext cx="3733800" cy="3733800"/>
          </a:xfrm>
          <a:prstGeom prst="rect">
            <a:avLst/>
          </a:prstGeom>
        </p:spPr>
      </p:pic>
      <p:pic>
        <p:nvPicPr>
          <p:cNvPr id="5" name="Picture 4"/>
          <p:cNvPicPr>
            <a:picLocks noChangeAspect="1"/>
          </p:cNvPicPr>
          <p:nvPr/>
        </p:nvPicPr>
        <p:blipFill>
          <a:blip r:embed="rId5"/>
          <a:stretch>
            <a:fillRect/>
          </a:stretch>
        </p:blipFill>
        <p:spPr>
          <a:xfrm>
            <a:off x="5181600" y="2819400"/>
            <a:ext cx="3771900" cy="2870200"/>
          </a:xfrm>
          <a:prstGeom prst="rect">
            <a:avLst/>
          </a:prstGeom>
        </p:spPr>
      </p:pic>
    </p:spTree>
    <p:extLst>
      <p:ext uri="{BB962C8B-B14F-4D97-AF65-F5344CB8AC3E}">
        <p14:creationId xmlns:p14="http://schemas.microsoft.com/office/powerpoint/2010/main" val="201914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 Life Cycle</a:t>
            </a:r>
            <a:endParaRPr lang="en-US" dirty="0"/>
          </a:p>
        </p:txBody>
      </p:sp>
      <p:pic>
        <p:nvPicPr>
          <p:cNvPr id="7" name="Picture 6"/>
          <p:cNvPicPr>
            <a:picLocks noChangeAspect="1"/>
          </p:cNvPicPr>
          <p:nvPr/>
        </p:nvPicPr>
        <p:blipFill>
          <a:blip r:embed="rId2"/>
          <a:stretch>
            <a:fillRect/>
          </a:stretch>
        </p:blipFill>
        <p:spPr>
          <a:xfrm>
            <a:off x="0" y="950850"/>
            <a:ext cx="9144000" cy="5934392"/>
          </a:xfrm>
          <a:prstGeom prst="rect">
            <a:avLst/>
          </a:prstGeom>
        </p:spPr>
      </p:pic>
    </p:spTree>
    <p:extLst>
      <p:ext uri="{BB962C8B-B14F-4D97-AF65-F5344CB8AC3E}">
        <p14:creationId xmlns:p14="http://schemas.microsoft.com/office/powerpoint/2010/main" val="2908394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400" y="1143000"/>
            <a:ext cx="4876800" cy="2810933"/>
          </a:xfrm>
          <a:prstGeom prst="roundRect">
            <a:avLst>
              <a:gd name="adj" fmla="val 8594"/>
            </a:avLst>
          </a:prstGeom>
          <a:solidFill>
            <a:srgbClr val="FFFFFF">
              <a:shade val="85000"/>
            </a:srgbClr>
          </a:solidFill>
          <a:ln>
            <a:noFill/>
          </a:ln>
          <a:effectLst/>
        </p:spPr>
      </p:pic>
      <p:pic>
        <p:nvPicPr>
          <p:cNvPr id="5" name="Picture 4"/>
          <p:cNvPicPr>
            <a:picLocks noChangeAspect="1"/>
          </p:cNvPicPr>
          <p:nvPr/>
        </p:nvPicPr>
        <p:blipFill rotWithShape="1">
          <a:blip r:embed="rId3"/>
          <a:srcRect l="3155" r="5502"/>
          <a:stretch/>
        </p:blipFill>
        <p:spPr>
          <a:xfrm>
            <a:off x="77473" y="4064318"/>
            <a:ext cx="4265927" cy="2610693"/>
          </a:xfrm>
          <a:prstGeom prst="roundRect">
            <a:avLst>
              <a:gd name="adj" fmla="val 8594"/>
            </a:avLst>
          </a:prstGeom>
          <a:solidFill>
            <a:srgbClr val="FFFFFF">
              <a:shade val="85000"/>
            </a:srgbClr>
          </a:solidFill>
          <a:ln>
            <a:noFill/>
          </a:ln>
          <a:effectLst/>
        </p:spPr>
      </p:pic>
      <p:pic>
        <p:nvPicPr>
          <p:cNvPr id="6" name="Picture 5"/>
          <p:cNvPicPr>
            <a:picLocks noChangeAspect="1"/>
          </p:cNvPicPr>
          <p:nvPr/>
        </p:nvPicPr>
        <p:blipFill>
          <a:blip r:embed="rId4"/>
          <a:stretch>
            <a:fillRect/>
          </a:stretch>
        </p:blipFill>
        <p:spPr>
          <a:xfrm>
            <a:off x="4800600" y="4354381"/>
            <a:ext cx="4071621" cy="2275019"/>
          </a:xfrm>
          <a:prstGeom prst="roundRect">
            <a:avLst>
              <a:gd name="adj" fmla="val 8594"/>
            </a:avLst>
          </a:prstGeom>
          <a:solidFill>
            <a:srgbClr val="FFFFFF">
              <a:shade val="85000"/>
            </a:srgbClr>
          </a:solidFill>
          <a:ln>
            <a:noFill/>
          </a:ln>
          <a:effectLst/>
        </p:spPr>
      </p:pic>
      <p:sp>
        <p:nvSpPr>
          <p:cNvPr id="9" name="TextBox 8"/>
          <p:cNvSpPr txBox="1"/>
          <p:nvPr/>
        </p:nvSpPr>
        <p:spPr>
          <a:xfrm>
            <a:off x="5181600" y="2133600"/>
            <a:ext cx="3733800" cy="2092881"/>
          </a:xfrm>
          <a:prstGeom prst="rect">
            <a:avLst/>
          </a:prstGeom>
          <a:noFill/>
          <a:ln>
            <a:solidFill>
              <a:srgbClr val="660066"/>
            </a:solidFill>
          </a:ln>
        </p:spPr>
        <p:txBody>
          <a:bodyPr wrap="square" rtlCol="0">
            <a:spAutoFit/>
          </a:bodyPr>
          <a:lstStyle/>
          <a:p>
            <a:r>
              <a:rPr lang="en-US" u="sng" dirty="0" smtClean="0"/>
              <a:t>Elements</a:t>
            </a:r>
            <a:endParaRPr lang="en-US" sz="1600" dirty="0" smtClean="0"/>
          </a:p>
          <a:p>
            <a:pPr marL="285750" indent="-285750">
              <a:buFont typeface="Arial"/>
              <a:buChar char="•"/>
            </a:pPr>
            <a:r>
              <a:rPr lang="en-US" sz="1600" dirty="0" smtClean="0"/>
              <a:t>Videogame</a:t>
            </a:r>
          </a:p>
          <a:p>
            <a:pPr marL="285750" indent="-285750">
              <a:buFont typeface="Arial"/>
              <a:buChar char="•"/>
            </a:pPr>
            <a:r>
              <a:rPr lang="en-US" sz="1600" dirty="0" smtClean="0"/>
              <a:t>Lesson Plans</a:t>
            </a:r>
          </a:p>
          <a:p>
            <a:pPr marL="285750" indent="-285750">
              <a:buFont typeface="Arial"/>
              <a:buChar char="•"/>
            </a:pPr>
            <a:r>
              <a:rPr lang="en-US" sz="1600" dirty="0" smtClean="0"/>
              <a:t>Embedded Assessment</a:t>
            </a:r>
          </a:p>
          <a:p>
            <a:pPr marL="285750" indent="-285750">
              <a:buFont typeface="Arial"/>
              <a:buChar char="•"/>
            </a:pPr>
            <a:r>
              <a:rPr lang="en-US" sz="1600" dirty="0" smtClean="0"/>
              <a:t>Implementation Roles</a:t>
            </a:r>
          </a:p>
          <a:p>
            <a:pPr marL="285750" indent="-285750">
              <a:buFont typeface="Arial"/>
              <a:buChar char="•"/>
            </a:pPr>
            <a:r>
              <a:rPr lang="en-US" sz="1600" dirty="0" smtClean="0"/>
              <a:t>Teacher Toolkit</a:t>
            </a:r>
          </a:p>
          <a:p>
            <a:pPr marL="285750" indent="-285750">
              <a:buFont typeface="Arial"/>
              <a:buChar char="•"/>
            </a:pPr>
            <a:r>
              <a:rPr lang="en-US" sz="1600" dirty="0" smtClean="0"/>
              <a:t>Badge-Based Affinity Space</a:t>
            </a:r>
          </a:p>
          <a:p>
            <a:pPr marL="285750" indent="-285750">
              <a:buFont typeface="Arial"/>
              <a:buChar char="•"/>
            </a:pPr>
            <a:r>
              <a:rPr lang="en-US" sz="1600" dirty="0" smtClean="0"/>
              <a:t>Research Infrastructure</a:t>
            </a:r>
          </a:p>
        </p:txBody>
      </p:sp>
      <p:sp>
        <p:nvSpPr>
          <p:cNvPr id="10" name="TextBox 9"/>
          <p:cNvSpPr txBox="1"/>
          <p:nvPr/>
        </p:nvSpPr>
        <p:spPr>
          <a:xfrm>
            <a:off x="5181600" y="1143000"/>
            <a:ext cx="3733800" cy="861774"/>
          </a:xfrm>
          <a:prstGeom prst="rect">
            <a:avLst/>
          </a:prstGeom>
          <a:noFill/>
          <a:ln>
            <a:solidFill>
              <a:srgbClr val="660066"/>
            </a:solidFill>
          </a:ln>
        </p:spPr>
        <p:txBody>
          <a:bodyPr wrap="square" rtlCol="0">
            <a:spAutoFit/>
          </a:bodyPr>
          <a:lstStyle/>
          <a:p>
            <a:r>
              <a:rPr lang="en-US" u="sng" dirty="0" smtClean="0"/>
              <a:t>Common Core</a:t>
            </a:r>
            <a:endParaRPr lang="en-US" sz="1600" dirty="0" smtClean="0"/>
          </a:p>
          <a:p>
            <a:pPr marL="285750" indent="-285750">
              <a:buFont typeface="Arial"/>
              <a:buChar char="•"/>
            </a:pPr>
            <a:r>
              <a:rPr lang="en-US" sz="1600" dirty="0" smtClean="0"/>
              <a:t>Persuasive Argument (</a:t>
            </a:r>
            <a:r>
              <a:rPr lang="en-US" sz="1600" dirty="0"/>
              <a:t>WHST.6-</a:t>
            </a:r>
            <a:r>
              <a:rPr lang="en-US" sz="1600" dirty="0" smtClean="0"/>
              <a:t>8.1)</a:t>
            </a:r>
          </a:p>
          <a:p>
            <a:pPr marL="285750" indent="-285750">
              <a:buFont typeface="Arial"/>
              <a:buChar char="•"/>
            </a:pPr>
            <a:r>
              <a:rPr lang="en-US" sz="1600" dirty="0" smtClean="0"/>
              <a:t>Text Complexity (</a:t>
            </a:r>
            <a:r>
              <a:rPr lang="en-US" sz="1600" dirty="0"/>
              <a:t>RST.6-</a:t>
            </a:r>
            <a:r>
              <a:rPr lang="en-US" sz="1600" dirty="0" smtClean="0"/>
              <a:t>8.10)</a:t>
            </a:r>
            <a:endParaRPr lang="en-US" sz="1600" dirty="0"/>
          </a:p>
        </p:txBody>
      </p:sp>
      <p:sp>
        <p:nvSpPr>
          <p:cNvPr id="8" name="Title 5"/>
          <p:cNvSpPr>
            <a:spLocks noGrp="1"/>
          </p:cNvSpPr>
          <p:nvPr>
            <p:ph type="title"/>
          </p:nvPr>
        </p:nvSpPr>
        <p:spPr>
          <a:xfrm>
            <a:off x="457200" y="-76200"/>
            <a:ext cx="8229600" cy="838200"/>
          </a:xfrm>
        </p:spPr>
        <p:txBody>
          <a:bodyPr/>
          <a:lstStyle/>
          <a:p>
            <a:r>
              <a:rPr lang="en-US" sz="4000" dirty="0" smtClean="0"/>
              <a:t>Atlantis Remixed – </a:t>
            </a:r>
            <a:r>
              <a:rPr lang="en-US" sz="4000" dirty="0" smtClean="0">
                <a:hlinkClick r:id="rId5"/>
              </a:rPr>
              <a:t>Doctors Cure</a:t>
            </a:r>
            <a:endParaRPr lang="en-US" sz="4000" dirty="0"/>
          </a:p>
        </p:txBody>
      </p:sp>
    </p:spTree>
    <p:extLst>
      <p:ext uri="{BB962C8B-B14F-4D97-AF65-F5344CB8AC3E}">
        <p14:creationId xmlns:p14="http://schemas.microsoft.com/office/powerpoint/2010/main" val="181731431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600200"/>
          </a:xfrm>
        </p:spPr>
        <p:txBody>
          <a:bodyPr/>
          <a:lstStyle/>
          <a:p>
            <a:r>
              <a:rPr lang="en-US" dirty="0" smtClean="0"/>
              <a:t>Game-Infused Experience</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945855463"/>
              </p:ext>
            </p:extLst>
          </p:nvPr>
        </p:nvGraphicFramePr>
        <p:xfrm>
          <a:off x="62376" y="1371600"/>
          <a:ext cx="5652624" cy="5334000"/>
        </p:xfrm>
        <a:graphic>
          <a:graphicData uri="http://schemas.openxmlformats.org/presentationml/2006/ole">
            <mc:AlternateContent xmlns:mc="http://schemas.openxmlformats.org/markup-compatibility/2006">
              <mc:Choice xmlns:v="urn:schemas-microsoft-com:vml" Requires="v">
                <p:oleObj spid="_x0000_s2110" name="Document" r:id="rId4" imgW="6083300" imgH="5740400" progId="Word.Document.12">
                  <p:embed/>
                </p:oleObj>
              </mc:Choice>
              <mc:Fallback>
                <p:oleObj name="Document" r:id="rId4" imgW="6083300" imgH="5740400" progId="Word.Document.12">
                  <p:embed/>
                  <p:pic>
                    <p:nvPicPr>
                      <p:cNvPr id="0" name=""/>
                      <p:cNvPicPr/>
                      <p:nvPr/>
                    </p:nvPicPr>
                    <p:blipFill>
                      <a:blip r:embed="rId5"/>
                      <a:stretch>
                        <a:fillRect/>
                      </a:stretch>
                    </p:blipFill>
                    <p:spPr>
                      <a:xfrm>
                        <a:off x="62376" y="1371600"/>
                        <a:ext cx="5652624" cy="5334000"/>
                      </a:xfrm>
                      <a:prstGeom prst="rect">
                        <a:avLst/>
                      </a:prstGeom>
                    </p:spPr>
                  </p:pic>
                </p:oleObj>
              </mc:Fallback>
            </mc:AlternateContent>
          </a:graphicData>
        </a:graphic>
      </p:graphicFrame>
      <p:sp>
        <p:nvSpPr>
          <p:cNvPr id="6" name="Rectangle 5"/>
          <p:cNvSpPr/>
          <p:nvPr/>
        </p:nvSpPr>
        <p:spPr>
          <a:xfrm>
            <a:off x="5486400" y="1447800"/>
            <a:ext cx="3505200" cy="4662815"/>
          </a:xfrm>
          <a:prstGeom prst="rect">
            <a:avLst/>
          </a:prstGeom>
        </p:spPr>
        <p:txBody>
          <a:bodyPr wrap="square">
            <a:spAutoFit/>
          </a:bodyPr>
          <a:lstStyle/>
          <a:p>
            <a:r>
              <a:rPr lang="sv-SE" sz="1100" b="1" dirty="0" err="1"/>
              <a:t>Grade</a:t>
            </a:r>
            <a:r>
              <a:rPr lang="sv-SE" sz="1100" b="1" dirty="0"/>
              <a:t> 7 (WHST.6-8.1)</a:t>
            </a:r>
            <a:endParaRPr lang="sv-SE" sz="1100" b="1" dirty="0" smtClean="0"/>
          </a:p>
          <a:p>
            <a:endParaRPr lang="sv-SE" sz="1100" b="1" dirty="0"/>
          </a:p>
          <a:p>
            <a:r>
              <a:rPr lang="sv-SE" sz="1100" dirty="0" err="1"/>
              <a:t>Write</a:t>
            </a:r>
            <a:r>
              <a:rPr lang="sv-SE" sz="1100" dirty="0"/>
              <a:t> arguments </a:t>
            </a:r>
            <a:r>
              <a:rPr lang="sv-SE" sz="1100" dirty="0" err="1"/>
              <a:t>to</a:t>
            </a:r>
            <a:r>
              <a:rPr lang="sv-SE" sz="1100" dirty="0"/>
              <a:t> support </a:t>
            </a:r>
            <a:r>
              <a:rPr lang="sv-SE" sz="1100" dirty="0" err="1"/>
              <a:t>claims</a:t>
            </a:r>
            <a:r>
              <a:rPr lang="sv-SE" sz="1100" dirty="0"/>
              <a:t> </a:t>
            </a:r>
            <a:r>
              <a:rPr lang="sv-SE" sz="1100" dirty="0" err="1"/>
              <a:t>with</a:t>
            </a:r>
            <a:r>
              <a:rPr lang="sv-SE" sz="1100" dirty="0"/>
              <a:t> </a:t>
            </a:r>
            <a:r>
              <a:rPr lang="sv-SE" sz="1100" dirty="0" err="1"/>
              <a:t>clear</a:t>
            </a:r>
            <a:r>
              <a:rPr lang="sv-SE" sz="1100" dirty="0"/>
              <a:t> </a:t>
            </a:r>
            <a:r>
              <a:rPr lang="sv-SE" sz="1100" dirty="0" err="1"/>
              <a:t>reasons</a:t>
            </a:r>
            <a:r>
              <a:rPr lang="sv-SE" sz="1100" dirty="0"/>
              <a:t> and relevant </a:t>
            </a:r>
            <a:r>
              <a:rPr lang="sv-SE" sz="1100" dirty="0" err="1"/>
              <a:t>evidence</a:t>
            </a:r>
            <a:r>
              <a:rPr lang="sv-SE" sz="1100" dirty="0" smtClean="0"/>
              <a:t>.</a:t>
            </a:r>
          </a:p>
          <a:p>
            <a:endParaRPr lang="sv-SE" sz="1100" dirty="0"/>
          </a:p>
          <a:p>
            <a:pPr lvl="1"/>
            <a:r>
              <a:rPr lang="sv-SE" sz="1100" dirty="0" err="1"/>
              <a:t>Introduce</a:t>
            </a:r>
            <a:r>
              <a:rPr lang="sv-SE" sz="1100" dirty="0"/>
              <a:t> </a:t>
            </a:r>
            <a:r>
              <a:rPr lang="sv-SE" sz="1100" dirty="0" err="1"/>
              <a:t>claim</a:t>
            </a:r>
            <a:r>
              <a:rPr lang="sv-SE" sz="1100" dirty="0"/>
              <a:t>(s</a:t>
            </a:r>
            <a:r>
              <a:rPr lang="sv-SE" sz="1100" dirty="0" smtClean="0"/>
              <a:t>) </a:t>
            </a:r>
            <a:r>
              <a:rPr lang="sv-SE" sz="1100" dirty="0" err="1" smtClean="0"/>
              <a:t>about</a:t>
            </a:r>
            <a:r>
              <a:rPr lang="sv-SE" sz="1100" dirty="0" smtClean="0"/>
              <a:t> </a:t>
            </a:r>
            <a:r>
              <a:rPr lang="sv-SE" sz="1100" dirty="0" err="1" smtClean="0"/>
              <a:t>topic</a:t>
            </a:r>
            <a:r>
              <a:rPr lang="sv-SE" sz="1100" dirty="0" smtClean="0"/>
              <a:t>, </a:t>
            </a:r>
            <a:r>
              <a:rPr lang="sv-SE" sz="1100" dirty="0" err="1"/>
              <a:t>acknowledge</a:t>
            </a:r>
            <a:r>
              <a:rPr lang="sv-SE" sz="1100" dirty="0"/>
              <a:t> </a:t>
            </a:r>
            <a:r>
              <a:rPr lang="sv-SE" sz="1100" dirty="0" err="1"/>
              <a:t>alternate</a:t>
            </a:r>
            <a:r>
              <a:rPr lang="sv-SE" sz="1100" dirty="0"/>
              <a:t> or </a:t>
            </a:r>
            <a:r>
              <a:rPr lang="sv-SE" sz="1100" dirty="0" err="1"/>
              <a:t>opposing</a:t>
            </a:r>
            <a:r>
              <a:rPr lang="sv-SE" sz="1100" dirty="0"/>
              <a:t> </a:t>
            </a:r>
            <a:r>
              <a:rPr lang="sv-SE" sz="1100" dirty="0" err="1"/>
              <a:t>claims</a:t>
            </a:r>
            <a:r>
              <a:rPr lang="sv-SE" sz="1100" dirty="0"/>
              <a:t>, and </a:t>
            </a:r>
            <a:r>
              <a:rPr lang="sv-SE" sz="1100" dirty="0" err="1"/>
              <a:t>organize</a:t>
            </a:r>
            <a:r>
              <a:rPr lang="sv-SE" sz="1100" dirty="0"/>
              <a:t> the </a:t>
            </a:r>
            <a:r>
              <a:rPr lang="sv-SE" sz="1100" dirty="0" err="1"/>
              <a:t>reasons</a:t>
            </a:r>
            <a:r>
              <a:rPr lang="sv-SE" sz="1100" dirty="0"/>
              <a:t> and </a:t>
            </a:r>
            <a:r>
              <a:rPr lang="sv-SE" sz="1100" dirty="0" err="1"/>
              <a:t>evidence</a:t>
            </a:r>
            <a:r>
              <a:rPr lang="sv-SE" sz="1100" dirty="0"/>
              <a:t> </a:t>
            </a:r>
            <a:r>
              <a:rPr lang="sv-SE" sz="1100" dirty="0" err="1"/>
              <a:t>logically</a:t>
            </a:r>
            <a:r>
              <a:rPr lang="sv-SE" sz="1100" dirty="0"/>
              <a:t>. </a:t>
            </a:r>
            <a:r>
              <a:rPr lang="sv-SE" sz="1100" dirty="0">
                <a:solidFill>
                  <a:schemeClr val="accent1"/>
                </a:solidFill>
              </a:rPr>
              <a:t>{GC, GS, GI, GE, TC, TS, TE</a:t>
            </a:r>
            <a:r>
              <a:rPr lang="sv-SE" sz="1100" dirty="0" smtClean="0"/>
              <a:t>}</a:t>
            </a:r>
          </a:p>
          <a:p>
            <a:pPr lvl="1"/>
            <a:endParaRPr lang="sv-SE" sz="1100" dirty="0"/>
          </a:p>
          <a:p>
            <a:pPr lvl="1"/>
            <a:r>
              <a:rPr lang="sv-SE" sz="1100" dirty="0" smtClean="0"/>
              <a:t>Support </a:t>
            </a:r>
            <a:r>
              <a:rPr lang="sv-SE" sz="1100" dirty="0" err="1"/>
              <a:t>claim</a:t>
            </a:r>
            <a:r>
              <a:rPr lang="sv-SE" sz="1100" dirty="0"/>
              <a:t>(s) </a:t>
            </a:r>
            <a:r>
              <a:rPr lang="sv-SE" sz="1100" dirty="0" err="1"/>
              <a:t>with</a:t>
            </a:r>
            <a:r>
              <a:rPr lang="sv-SE" sz="1100" dirty="0"/>
              <a:t> </a:t>
            </a:r>
            <a:r>
              <a:rPr lang="sv-SE" sz="1100" dirty="0" err="1"/>
              <a:t>logical</a:t>
            </a:r>
            <a:r>
              <a:rPr lang="sv-SE" sz="1100" dirty="0"/>
              <a:t> reasoning and relevant </a:t>
            </a:r>
            <a:r>
              <a:rPr lang="sv-SE" sz="1100" dirty="0" err="1"/>
              <a:t>evidence</a:t>
            </a:r>
            <a:r>
              <a:rPr lang="sv-SE" sz="1100" dirty="0"/>
              <a:t>, </a:t>
            </a:r>
            <a:r>
              <a:rPr lang="sv-SE" sz="1100" dirty="0" err="1"/>
              <a:t>using</a:t>
            </a:r>
            <a:r>
              <a:rPr lang="sv-SE" sz="1100" dirty="0"/>
              <a:t> </a:t>
            </a:r>
            <a:r>
              <a:rPr lang="sv-SE" sz="1100" dirty="0" err="1"/>
              <a:t>accurate</a:t>
            </a:r>
            <a:r>
              <a:rPr lang="sv-SE" sz="1100" dirty="0"/>
              <a:t>, </a:t>
            </a:r>
            <a:r>
              <a:rPr lang="sv-SE" sz="1100" dirty="0" err="1"/>
              <a:t>credible</a:t>
            </a:r>
            <a:r>
              <a:rPr lang="sv-SE" sz="1100" dirty="0"/>
              <a:t> </a:t>
            </a:r>
            <a:r>
              <a:rPr lang="sv-SE" sz="1100" dirty="0" err="1"/>
              <a:t>sources</a:t>
            </a:r>
            <a:r>
              <a:rPr lang="sv-SE" sz="1100" dirty="0"/>
              <a:t> and </a:t>
            </a:r>
            <a:r>
              <a:rPr lang="sv-SE" sz="1100" dirty="0" err="1"/>
              <a:t>demonstrating</a:t>
            </a:r>
            <a:r>
              <a:rPr lang="sv-SE" sz="1100" dirty="0"/>
              <a:t> an </a:t>
            </a:r>
            <a:r>
              <a:rPr lang="sv-SE" sz="1100" dirty="0" err="1"/>
              <a:t>understanding</a:t>
            </a:r>
            <a:r>
              <a:rPr lang="sv-SE" sz="1100" dirty="0"/>
              <a:t> </a:t>
            </a:r>
            <a:r>
              <a:rPr lang="sv-SE" sz="1100" dirty="0" err="1"/>
              <a:t>of</a:t>
            </a:r>
            <a:r>
              <a:rPr lang="sv-SE" sz="1100" dirty="0"/>
              <a:t> the </a:t>
            </a:r>
            <a:r>
              <a:rPr lang="sv-SE" sz="1100" dirty="0" err="1"/>
              <a:t>topic</a:t>
            </a:r>
            <a:r>
              <a:rPr lang="sv-SE" sz="1100" dirty="0"/>
              <a:t> or text. {</a:t>
            </a:r>
            <a:r>
              <a:rPr lang="sv-SE" sz="1100" dirty="0">
                <a:solidFill>
                  <a:srgbClr val="6076B4"/>
                </a:solidFill>
              </a:rPr>
              <a:t>GC, GS, GI, GE, TC, TI, TS, TE</a:t>
            </a:r>
            <a:r>
              <a:rPr lang="sv-SE" sz="1100" dirty="0" smtClean="0"/>
              <a:t>}</a:t>
            </a:r>
          </a:p>
          <a:p>
            <a:pPr lvl="1"/>
            <a:endParaRPr lang="sv-SE" sz="1100" dirty="0"/>
          </a:p>
          <a:p>
            <a:pPr lvl="1"/>
            <a:r>
              <a:rPr lang="sv-SE" sz="1100" dirty="0" err="1" smtClean="0"/>
              <a:t>Use</a:t>
            </a:r>
            <a:r>
              <a:rPr lang="sv-SE" sz="1100" dirty="0" smtClean="0"/>
              <a:t> </a:t>
            </a:r>
            <a:r>
              <a:rPr lang="sv-SE" sz="1100" dirty="0" err="1"/>
              <a:t>words</a:t>
            </a:r>
            <a:r>
              <a:rPr lang="sv-SE" sz="1100" dirty="0"/>
              <a:t>, </a:t>
            </a:r>
            <a:r>
              <a:rPr lang="sv-SE" sz="1100" dirty="0" err="1"/>
              <a:t>phrases</a:t>
            </a:r>
            <a:r>
              <a:rPr lang="sv-SE" sz="1100" dirty="0"/>
              <a:t>, and </a:t>
            </a:r>
            <a:r>
              <a:rPr lang="sv-SE" sz="1100" dirty="0" err="1"/>
              <a:t>clauses</a:t>
            </a:r>
            <a:r>
              <a:rPr lang="sv-SE" sz="1100" dirty="0"/>
              <a:t> </a:t>
            </a:r>
            <a:r>
              <a:rPr lang="sv-SE" sz="1100" dirty="0" err="1"/>
              <a:t>to</a:t>
            </a:r>
            <a:r>
              <a:rPr lang="sv-SE" sz="1100" dirty="0"/>
              <a:t> </a:t>
            </a:r>
            <a:r>
              <a:rPr lang="sv-SE" sz="1100" dirty="0" err="1"/>
              <a:t>create</a:t>
            </a:r>
            <a:r>
              <a:rPr lang="sv-SE" sz="1100" dirty="0"/>
              <a:t> </a:t>
            </a:r>
            <a:r>
              <a:rPr lang="sv-SE" sz="1100" dirty="0" err="1"/>
              <a:t>cohesion</a:t>
            </a:r>
            <a:r>
              <a:rPr lang="sv-SE" sz="1100" dirty="0"/>
              <a:t> and </a:t>
            </a:r>
            <a:r>
              <a:rPr lang="sv-SE" sz="1100" dirty="0" err="1"/>
              <a:t>clarify</a:t>
            </a:r>
            <a:r>
              <a:rPr lang="sv-SE" sz="1100" dirty="0"/>
              <a:t> the relationships </a:t>
            </a:r>
            <a:r>
              <a:rPr lang="sv-SE" sz="1100" dirty="0" err="1"/>
              <a:t>among</a:t>
            </a:r>
            <a:r>
              <a:rPr lang="sv-SE" sz="1100" dirty="0"/>
              <a:t> </a:t>
            </a:r>
            <a:r>
              <a:rPr lang="sv-SE" sz="1100" dirty="0" err="1"/>
              <a:t>claim</a:t>
            </a:r>
            <a:r>
              <a:rPr lang="sv-SE" sz="1100" dirty="0"/>
              <a:t>(s), </a:t>
            </a:r>
            <a:r>
              <a:rPr lang="sv-SE" sz="1100" dirty="0" err="1"/>
              <a:t>reasons</a:t>
            </a:r>
            <a:r>
              <a:rPr lang="sv-SE" sz="1100" dirty="0"/>
              <a:t>, and </a:t>
            </a:r>
            <a:r>
              <a:rPr lang="sv-SE" sz="1100" dirty="0" err="1"/>
              <a:t>evidence</a:t>
            </a:r>
            <a:r>
              <a:rPr lang="sv-SE" sz="1100" dirty="0"/>
              <a:t>. {</a:t>
            </a:r>
            <a:r>
              <a:rPr lang="sv-SE" sz="1100" dirty="0">
                <a:solidFill>
                  <a:srgbClr val="6076B4"/>
                </a:solidFill>
              </a:rPr>
              <a:t>GC, GS, TC, TI, TS, TE</a:t>
            </a:r>
            <a:r>
              <a:rPr lang="sv-SE" sz="1100" dirty="0" smtClean="0"/>
              <a:t>}</a:t>
            </a:r>
          </a:p>
          <a:p>
            <a:pPr lvl="1"/>
            <a:endParaRPr lang="sv-SE" sz="1100" dirty="0"/>
          </a:p>
          <a:p>
            <a:pPr lvl="1"/>
            <a:r>
              <a:rPr lang="sv-SE" sz="1100" dirty="0" err="1" smtClean="0"/>
              <a:t>Establish</a:t>
            </a:r>
            <a:r>
              <a:rPr lang="sv-SE" sz="1100" dirty="0" smtClean="0"/>
              <a:t> </a:t>
            </a:r>
            <a:r>
              <a:rPr lang="sv-SE" sz="1100" dirty="0"/>
              <a:t>and </a:t>
            </a:r>
            <a:r>
              <a:rPr lang="sv-SE" sz="1100" dirty="0" err="1"/>
              <a:t>maintain</a:t>
            </a:r>
            <a:r>
              <a:rPr lang="sv-SE" sz="1100" dirty="0"/>
              <a:t> a formal style. {</a:t>
            </a:r>
            <a:r>
              <a:rPr lang="sv-SE" sz="1100" dirty="0">
                <a:solidFill>
                  <a:srgbClr val="6076B4"/>
                </a:solidFill>
              </a:rPr>
              <a:t>GS, TC, TI, TE</a:t>
            </a:r>
            <a:r>
              <a:rPr lang="sv-SE" sz="1100" dirty="0" smtClean="0"/>
              <a:t>}</a:t>
            </a:r>
          </a:p>
          <a:p>
            <a:pPr lvl="1"/>
            <a:endParaRPr lang="sv-SE" sz="1100" dirty="0"/>
          </a:p>
          <a:p>
            <a:pPr lvl="1"/>
            <a:r>
              <a:rPr lang="sv-SE" sz="1100" dirty="0" err="1"/>
              <a:t>Provide</a:t>
            </a:r>
            <a:r>
              <a:rPr lang="sv-SE" sz="1100" dirty="0"/>
              <a:t> a </a:t>
            </a:r>
            <a:r>
              <a:rPr lang="sv-SE" sz="1100" dirty="0" err="1"/>
              <a:t>concluding</a:t>
            </a:r>
            <a:r>
              <a:rPr lang="sv-SE" sz="1100" dirty="0"/>
              <a:t> </a:t>
            </a:r>
            <a:r>
              <a:rPr lang="sv-SE" sz="1100" dirty="0" err="1"/>
              <a:t>statement</a:t>
            </a:r>
            <a:r>
              <a:rPr lang="sv-SE" sz="1100" dirty="0"/>
              <a:t> or </a:t>
            </a:r>
            <a:r>
              <a:rPr lang="sv-SE" sz="1100" dirty="0" err="1"/>
              <a:t>section</a:t>
            </a:r>
            <a:r>
              <a:rPr lang="sv-SE" sz="1100" dirty="0"/>
              <a:t> </a:t>
            </a:r>
            <a:r>
              <a:rPr lang="sv-SE" sz="1100" dirty="0" err="1"/>
              <a:t>that</a:t>
            </a:r>
            <a:r>
              <a:rPr lang="sv-SE" sz="1100" dirty="0"/>
              <a:t> </a:t>
            </a:r>
            <a:r>
              <a:rPr lang="sv-SE" sz="1100" dirty="0" err="1"/>
              <a:t>follows</a:t>
            </a:r>
            <a:r>
              <a:rPr lang="sv-SE" sz="1100" dirty="0"/>
              <a:t> from and supports the argument </a:t>
            </a:r>
            <a:r>
              <a:rPr lang="sv-SE" sz="1100" dirty="0" err="1"/>
              <a:t>presented</a:t>
            </a:r>
            <a:r>
              <a:rPr lang="sv-SE" sz="1100" dirty="0"/>
              <a:t>. {GS, TC, TI, TE}</a:t>
            </a:r>
          </a:p>
        </p:txBody>
      </p:sp>
    </p:spTree>
    <p:extLst>
      <p:ext uri="{BB962C8B-B14F-4D97-AF65-F5344CB8AC3E}">
        <p14:creationId xmlns:p14="http://schemas.microsoft.com/office/powerpoint/2010/main" val="307482491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208" y="-228600"/>
            <a:ext cx="8229600" cy="1600200"/>
          </a:xfrm>
        </p:spPr>
        <p:txBody>
          <a:bodyPr/>
          <a:lstStyle/>
          <a:p>
            <a:r>
              <a:rPr lang="en-US" dirty="0" smtClean="0"/>
              <a:t>Embedded Assessment</a:t>
            </a:r>
            <a:endParaRPr lang="en-US" dirty="0"/>
          </a:p>
        </p:txBody>
      </p:sp>
      <p:pic>
        <p:nvPicPr>
          <p:cNvPr id="7" name="Picture 6"/>
          <p:cNvPicPr>
            <a:picLocks noChangeAspect="1"/>
          </p:cNvPicPr>
          <p:nvPr/>
        </p:nvPicPr>
        <p:blipFill rotWithShape="1">
          <a:blip r:embed="rId2"/>
          <a:srcRect b="1859"/>
          <a:stretch/>
        </p:blipFill>
        <p:spPr>
          <a:xfrm>
            <a:off x="152400" y="1686307"/>
            <a:ext cx="5113333" cy="3810000"/>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3"/>
          <a:srcRect l="3155" r="5502"/>
          <a:stretch/>
        </p:blipFill>
        <p:spPr>
          <a:xfrm>
            <a:off x="4073952" y="3733800"/>
            <a:ext cx="4855982" cy="2971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a:blip r:embed="rId4"/>
          <a:stretch>
            <a:fillRect/>
          </a:stretch>
        </p:blipFill>
        <p:spPr>
          <a:xfrm>
            <a:off x="5715000" y="2133600"/>
            <a:ext cx="3036661" cy="990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8307368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Badge-Based Affinity Spaces</a:t>
            </a:r>
            <a:endParaRPr lang="en-US" sz="4800" dirty="0"/>
          </a:p>
        </p:txBody>
      </p:sp>
      <p:sp>
        <p:nvSpPr>
          <p:cNvPr id="3" name="Content Placeholder 2"/>
          <p:cNvSpPr>
            <a:spLocks noGrp="1"/>
          </p:cNvSpPr>
          <p:nvPr>
            <p:ph idx="1"/>
          </p:nvPr>
        </p:nvSpPr>
        <p:spPr>
          <a:xfrm>
            <a:off x="457200" y="1219201"/>
            <a:ext cx="4114800" cy="1143000"/>
          </a:xfrm>
        </p:spPr>
        <p:txBody>
          <a:bodyPr/>
          <a:lstStyle/>
          <a:p>
            <a:r>
              <a:rPr lang="en-US" dirty="0" smtClean="0"/>
              <a:t>Online Communities</a:t>
            </a:r>
          </a:p>
          <a:p>
            <a:r>
              <a:rPr lang="en-US" dirty="0" smtClean="0"/>
              <a:t>Social Network Support</a:t>
            </a:r>
          </a:p>
        </p:txBody>
      </p:sp>
      <p:pic>
        <p:nvPicPr>
          <p:cNvPr id="5" name="Picture 4"/>
          <p:cNvPicPr>
            <a:picLocks noChangeAspect="1"/>
          </p:cNvPicPr>
          <p:nvPr/>
        </p:nvPicPr>
        <p:blipFill rotWithShape="1">
          <a:blip r:embed="rId2"/>
          <a:srcRect l="7841" t="2214" r="15330"/>
          <a:stretch/>
        </p:blipFill>
        <p:spPr>
          <a:xfrm>
            <a:off x="228600" y="2230857"/>
            <a:ext cx="4976150" cy="4448576"/>
          </a:xfrm>
          <a:prstGeom prst="rect">
            <a:avLst/>
          </a:prstGeom>
        </p:spPr>
      </p:pic>
      <p:sp>
        <p:nvSpPr>
          <p:cNvPr id="7" name="Rectangle 6"/>
          <p:cNvSpPr/>
          <p:nvPr/>
        </p:nvSpPr>
        <p:spPr>
          <a:xfrm>
            <a:off x="4655971" y="1243173"/>
            <a:ext cx="4572000" cy="830997"/>
          </a:xfrm>
          <a:prstGeom prst="rect">
            <a:avLst/>
          </a:prstGeom>
        </p:spPr>
        <p:txBody>
          <a:bodyPr>
            <a:spAutoFit/>
          </a:bodyPr>
          <a:lstStyle/>
          <a:p>
            <a:pPr marL="342900" indent="-342900">
              <a:buFont typeface="Arial"/>
              <a:buChar char="•"/>
            </a:pPr>
            <a:r>
              <a:rPr lang="en-US" sz="2400" dirty="0" smtClean="0">
                <a:solidFill>
                  <a:schemeClr val="bg1">
                    <a:lumMod val="50000"/>
                  </a:schemeClr>
                </a:solidFill>
                <a:latin typeface="Century Gothic"/>
                <a:cs typeface="Century Gothic"/>
              </a:rPr>
              <a:t>Professional Trajectories</a:t>
            </a:r>
            <a:endParaRPr lang="en-US" sz="2400" dirty="0">
              <a:solidFill>
                <a:schemeClr val="bg1">
                  <a:lumMod val="50000"/>
                </a:schemeClr>
              </a:solidFill>
              <a:latin typeface="Century Gothic"/>
              <a:cs typeface="Century Gothic"/>
            </a:endParaRPr>
          </a:p>
          <a:p>
            <a:pPr marL="342900" indent="-342900">
              <a:buFont typeface="Arial"/>
              <a:buChar char="•"/>
            </a:pPr>
            <a:r>
              <a:rPr lang="en-US" sz="2400" dirty="0" smtClean="0">
                <a:solidFill>
                  <a:schemeClr val="bg1">
                    <a:lumMod val="50000"/>
                  </a:schemeClr>
                </a:solidFill>
                <a:latin typeface="Century Gothic"/>
                <a:cs typeface="Century Gothic"/>
              </a:rPr>
              <a:t>Monetizing PD</a:t>
            </a:r>
            <a:endParaRPr lang="en-US" sz="2400" dirty="0">
              <a:solidFill>
                <a:schemeClr val="bg1">
                  <a:lumMod val="50000"/>
                </a:schemeClr>
              </a:solidFill>
              <a:latin typeface="Century Gothic"/>
              <a:cs typeface="Century Gothic"/>
            </a:endParaRPr>
          </a:p>
        </p:txBody>
      </p:sp>
      <p:grpSp>
        <p:nvGrpSpPr>
          <p:cNvPr id="12" name="Group 11"/>
          <p:cNvGrpSpPr/>
          <p:nvPr/>
        </p:nvGrpSpPr>
        <p:grpSpPr>
          <a:xfrm>
            <a:off x="5257800" y="3962400"/>
            <a:ext cx="3740795" cy="1445949"/>
            <a:chOff x="4030906" y="4211229"/>
            <a:chExt cx="5068413" cy="1959120"/>
          </a:xfrm>
        </p:grpSpPr>
        <p:pic>
          <p:nvPicPr>
            <p:cNvPr id="8" name="Picture 7"/>
            <p:cNvPicPr>
              <a:picLocks noChangeAspect="1"/>
            </p:cNvPicPr>
            <p:nvPr/>
          </p:nvPicPr>
          <p:blipFill rotWithShape="1">
            <a:blip r:embed="rId3"/>
            <a:srcRect l="39411"/>
            <a:stretch/>
          </p:blipFill>
          <p:spPr>
            <a:xfrm>
              <a:off x="5313077" y="4211229"/>
              <a:ext cx="3786242" cy="1959120"/>
            </a:xfrm>
            <a:prstGeom prst="rect">
              <a:avLst/>
            </a:prstGeom>
          </p:spPr>
        </p:pic>
        <p:pic>
          <p:nvPicPr>
            <p:cNvPr id="11" name="Picture 10"/>
            <p:cNvPicPr>
              <a:picLocks noChangeAspect="1"/>
            </p:cNvPicPr>
            <p:nvPr/>
          </p:nvPicPr>
          <p:blipFill rotWithShape="1">
            <a:blip r:embed="rId3"/>
            <a:srcRect r="79147"/>
            <a:stretch/>
          </p:blipFill>
          <p:spPr>
            <a:xfrm>
              <a:off x="4030906" y="4211229"/>
              <a:ext cx="1303094" cy="1959120"/>
            </a:xfrm>
            <a:prstGeom prst="rect">
              <a:avLst/>
            </a:prstGeom>
          </p:spPr>
        </p:pic>
      </p:grpSp>
      <p:sp>
        <p:nvSpPr>
          <p:cNvPr id="10" name="Rectangle 9"/>
          <p:cNvSpPr/>
          <p:nvPr/>
        </p:nvSpPr>
        <p:spPr>
          <a:xfrm>
            <a:off x="5257800" y="5562600"/>
            <a:ext cx="3886200" cy="1323439"/>
          </a:xfrm>
          <a:prstGeom prst="rect">
            <a:avLst/>
          </a:prstGeom>
        </p:spPr>
        <p:txBody>
          <a:bodyPr wrap="square">
            <a:spAutoFit/>
          </a:bodyPr>
          <a:lstStyle/>
          <a:p>
            <a:pPr marL="342900" indent="-342900">
              <a:buFont typeface="Arial"/>
              <a:buChar char="•"/>
            </a:pPr>
            <a:r>
              <a:rPr lang="en-US" sz="2000" dirty="0" smtClean="0">
                <a:solidFill>
                  <a:schemeClr val="bg1">
                    <a:lumMod val="50000"/>
                  </a:schemeClr>
                </a:solidFill>
                <a:latin typeface="Century Gothic"/>
                <a:cs typeface="Century Gothic"/>
              </a:rPr>
              <a:t>Access to resources</a:t>
            </a:r>
          </a:p>
          <a:p>
            <a:pPr marL="342900" indent="-342900">
              <a:buFont typeface="Arial"/>
              <a:buChar char="•"/>
            </a:pPr>
            <a:r>
              <a:rPr lang="en-US" sz="2000" dirty="0" smtClean="0">
                <a:solidFill>
                  <a:schemeClr val="bg1">
                    <a:lumMod val="50000"/>
                  </a:schemeClr>
                </a:solidFill>
                <a:latin typeface="Century Gothic"/>
                <a:cs typeface="Century Gothic"/>
              </a:rPr>
              <a:t>Reciprocity</a:t>
            </a:r>
          </a:p>
          <a:p>
            <a:pPr marL="342900" indent="-342900">
              <a:buFont typeface="Arial"/>
              <a:buChar char="•"/>
            </a:pPr>
            <a:r>
              <a:rPr lang="en-US" sz="2000" dirty="0" smtClean="0">
                <a:solidFill>
                  <a:schemeClr val="bg1">
                    <a:lumMod val="50000"/>
                  </a:schemeClr>
                </a:solidFill>
                <a:latin typeface="Century Gothic"/>
                <a:cs typeface="Century Gothic"/>
              </a:rPr>
              <a:t>Growth Trajectories  </a:t>
            </a:r>
          </a:p>
          <a:p>
            <a:pPr marL="342900" indent="-342900">
              <a:buFont typeface="Arial"/>
              <a:buChar char="•"/>
            </a:pPr>
            <a:endParaRPr lang="en-US" sz="2000" dirty="0">
              <a:solidFill>
                <a:schemeClr val="bg1">
                  <a:lumMod val="50000"/>
                </a:schemeClr>
              </a:solidFill>
              <a:latin typeface="Century Gothic"/>
              <a:cs typeface="Century Gothic"/>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5508" y="2306521"/>
            <a:ext cx="2459386" cy="1351079"/>
          </a:xfrm>
          <a:prstGeom prst="rect">
            <a:avLst/>
          </a:prstGeom>
          <a:ln w="6350">
            <a:solidFill>
              <a:schemeClr val="tx1"/>
            </a:solidFill>
          </a:ln>
        </p:spPr>
      </p:pic>
    </p:spTree>
    <p:extLst>
      <p:ext uri="{BB962C8B-B14F-4D97-AF65-F5344CB8AC3E}">
        <p14:creationId xmlns:p14="http://schemas.microsoft.com/office/powerpoint/2010/main" val="404315243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Game Savvy Teachers</a:t>
            </a:r>
            <a:endParaRPr lang="en-US" dirty="0"/>
          </a:p>
        </p:txBody>
      </p:sp>
      <p:sp>
        <p:nvSpPr>
          <p:cNvPr id="3" name="Content Placeholder 2"/>
          <p:cNvSpPr>
            <a:spLocks noGrp="1"/>
          </p:cNvSpPr>
          <p:nvPr>
            <p:ph idx="1"/>
          </p:nvPr>
        </p:nvSpPr>
        <p:spPr>
          <a:xfrm>
            <a:off x="457200" y="1600200"/>
            <a:ext cx="8686800" cy="5257800"/>
          </a:xfrm>
        </p:spPr>
        <p:txBody>
          <a:bodyPr>
            <a:normAutofit fontScale="62500" lnSpcReduction="20000"/>
          </a:bodyPr>
          <a:lstStyle/>
          <a:p>
            <a:r>
              <a:rPr lang="en-US" dirty="0">
                <a:solidFill>
                  <a:schemeClr val="tx1"/>
                </a:solidFill>
              </a:rPr>
              <a:t>A </a:t>
            </a:r>
            <a:r>
              <a:rPr lang="en-US" b="1" dirty="0" smtClean="0">
                <a:solidFill>
                  <a:schemeClr val="tx1"/>
                </a:solidFill>
              </a:rPr>
              <a:t>theoretical framework </a:t>
            </a:r>
            <a:r>
              <a:rPr lang="en-US" dirty="0">
                <a:solidFill>
                  <a:schemeClr val="tx1"/>
                </a:solidFill>
              </a:rPr>
              <a:t>for guiding how and why we see games as potentially valuable for supporting relevancy, engagement, motivation, and deep learning</a:t>
            </a:r>
            <a:r>
              <a:rPr lang="en-US" dirty="0" smtClean="0">
                <a:solidFill>
                  <a:schemeClr val="tx1"/>
                </a:solidFill>
              </a:rPr>
              <a:t>.</a:t>
            </a:r>
          </a:p>
          <a:p>
            <a:endParaRPr lang="en-US" dirty="0">
              <a:solidFill>
                <a:schemeClr val="tx1"/>
              </a:solidFill>
            </a:endParaRPr>
          </a:p>
          <a:p>
            <a:r>
              <a:rPr lang="en-US" dirty="0">
                <a:solidFill>
                  <a:schemeClr val="tx1"/>
                </a:solidFill>
              </a:rPr>
              <a:t>A list of </a:t>
            </a:r>
            <a:r>
              <a:rPr lang="en-US" b="1" dirty="0">
                <a:solidFill>
                  <a:schemeClr val="tx1"/>
                </a:solidFill>
              </a:rPr>
              <a:t>curated games </a:t>
            </a:r>
            <a:r>
              <a:rPr lang="en-US" dirty="0">
                <a:solidFill>
                  <a:schemeClr val="tx1"/>
                </a:solidFill>
              </a:rPr>
              <a:t>that we have explored and demonstrate potential for classroom learning</a:t>
            </a:r>
            <a:r>
              <a:rPr lang="en-US" dirty="0" smtClean="0">
                <a:solidFill>
                  <a:schemeClr val="tx1"/>
                </a:solidFill>
              </a:rPr>
              <a:t>.</a:t>
            </a:r>
          </a:p>
          <a:p>
            <a:endParaRPr lang="en-US" dirty="0">
              <a:solidFill>
                <a:schemeClr val="tx1"/>
              </a:solidFill>
            </a:endParaRPr>
          </a:p>
          <a:p>
            <a:r>
              <a:rPr lang="en-US" b="1" dirty="0">
                <a:solidFill>
                  <a:schemeClr val="tx1"/>
                </a:solidFill>
              </a:rPr>
              <a:t>Supplemental </a:t>
            </a:r>
            <a:r>
              <a:rPr lang="en-US" b="1" dirty="0" smtClean="0">
                <a:solidFill>
                  <a:schemeClr val="tx1"/>
                </a:solidFill>
              </a:rPr>
              <a:t>resources/tools </a:t>
            </a:r>
            <a:r>
              <a:rPr lang="en-US" dirty="0" smtClean="0">
                <a:solidFill>
                  <a:schemeClr val="tx1"/>
                </a:solidFill>
              </a:rPr>
              <a:t>such </a:t>
            </a:r>
            <a:r>
              <a:rPr lang="en-US" dirty="0">
                <a:solidFill>
                  <a:schemeClr val="tx1"/>
                </a:solidFill>
              </a:rPr>
              <a:t>as assessments, lesson plans, disciplinary connection guides, and technical </a:t>
            </a:r>
            <a:r>
              <a:rPr lang="en-US" dirty="0" smtClean="0">
                <a:solidFill>
                  <a:schemeClr val="tx1"/>
                </a:solidFill>
              </a:rPr>
              <a:t>guides. </a:t>
            </a:r>
          </a:p>
          <a:p>
            <a:endParaRPr lang="en-US" dirty="0">
              <a:solidFill>
                <a:schemeClr val="tx1"/>
              </a:solidFill>
            </a:endParaRPr>
          </a:p>
          <a:p>
            <a:r>
              <a:rPr lang="en-US" i="1" dirty="0">
                <a:solidFill>
                  <a:schemeClr val="tx1"/>
                </a:solidFill>
              </a:rPr>
              <a:t>Teacher </a:t>
            </a:r>
            <a:r>
              <a:rPr lang="en-US" b="1" i="1" dirty="0">
                <a:solidFill>
                  <a:schemeClr val="tx1"/>
                </a:solidFill>
              </a:rPr>
              <a:t>professional development</a:t>
            </a:r>
            <a:r>
              <a:rPr lang="en-US" dirty="0">
                <a:solidFill>
                  <a:schemeClr val="tx1"/>
                </a:solidFill>
              </a:rPr>
              <a:t> to support teachers in preparing to use an identified game in the classroom</a:t>
            </a:r>
            <a:r>
              <a:rPr lang="en-US" dirty="0" smtClean="0">
                <a:solidFill>
                  <a:schemeClr val="tx1"/>
                </a:solidFill>
              </a:rPr>
              <a:t>.</a:t>
            </a:r>
          </a:p>
          <a:p>
            <a:endParaRPr lang="en-US" dirty="0">
              <a:solidFill>
                <a:schemeClr val="tx1"/>
              </a:solidFill>
            </a:endParaRPr>
          </a:p>
          <a:p>
            <a:r>
              <a:rPr lang="en-US" dirty="0">
                <a:solidFill>
                  <a:schemeClr val="tx1"/>
                </a:solidFill>
              </a:rPr>
              <a:t>A </a:t>
            </a:r>
            <a:r>
              <a:rPr lang="en-US" b="1" i="1" dirty="0">
                <a:solidFill>
                  <a:schemeClr val="tx1"/>
                </a:solidFill>
              </a:rPr>
              <a:t>social network</a:t>
            </a:r>
            <a:r>
              <a:rPr lang="en-US" b="1" dirty="0">
                <a:solidFill>
                  <a:schemeClr val="tx1"/>
                </a:solidFill>
              </a:rPr>
              <a:t> </a:t>
            </a:r>
            <a:r>
              <a:rPr lang="en-US" dirty="0">
                <a:solidFill>
                  <a:schemeClr val="tx1"/>
                </a:solidFill>
              </a:rPr>
              <a:t>to connect teachers to resources, conversations, and a community of teachers</a:t>
            </a:r>
            <a:r>
              <a:rPr lang="en-US" dirty="0" smtClean="0">
                <a:solidFill>
                  <a:schemeClr val="tx1"/>
                </a:solidFill>
              </a:rPr>
              <a:t>.</a:t>
            </a:r>
          </a:p>
          <a:p>
            <a:endParaRPr lang="en-US" dirty="0">
              <a:solidFill>
                <a:schemeClr val="tx1"/>
              </a:solidFill>
            </a:endParaRPr>
          </a:p>
          <a:p>
            <a:r>
              <a:rPr lang="en-US" dirty="0">
                <a:solidFill>
                  <a:schemeClr val="tx1"/>
                </a:solidFill>
              </a:rPr>
              <a:t>A </a:t>
            </a:r>
            <a:r>
              <a:rPr lang="en-US" b="1" i="1" dirty="0" smtClean="0">
                <a:solidFill>
                  <a:schemeClr val="tx1"/>
                </a:solidFill>
              </a:rPr>
              <a:t>badge </a:t>
            </a:r>
            <a:r>
              <a:rPr lang="en-US" b="1" dirty="0" smtClean="0">
                <a:solidFill>
                  <a:schemeClr val="tx1"/>
                </a:solidFill>
              </a:rPr>
              <a:t>infrastructure </a:t>
            </a:r>
            <a:r>
              <a:rPr lang="en-US" dirty="0">
                <a:solidFill>
                  <a:schemeClr val="tx1"/>
                </a:solidFill>
              </a:rPr>
              <a:t>that rewards teacher efforts, and offers meaningful trajectories for ongoing growth.  </a:t>
            </a:r>
            <a:endParaRPr lang="en-US" dirty="0" smtClean="0">
              <a:solidFill>
                <a:schemeClr val="tx1"/>
              </a:solidFill>
            </a:endParaRPr>
          </a:p>
          <a:p>
            <a:endParaRPr lang="en-US" dirty="0">
              <a:solidFill>
                <a:schemeClr val="tx1"/>
              </a:solidFill>
            </a:endParaRPr>
          </a:p>
          <a:p>
            <a:r>
              <a:rPr lang="en-US" dirty="0">
                <a:solidFill>
                  <a:schemeClr val="tx1"/>
                </a:solidFill>
              </a:rPr>
              <a:t>A </a:t>
            </a:r>
            <a:r>
              <a:rPr lang="en-US" b="1" i="1" dirty="0">
                <a:solidFill>
                  <a:schemeClr val="tx1"/>
                </a:solidFill>
              </a:rPr>
              <a:t>research methodology</a:t>
            </a:r>
            <a:r>
              <a:rPr lang="en-US" b="1" dirty="0">
                <a:solidFill>
                  <a:schemeClr val="tx1"/>
                </a:solidFill>
              </a:rPr>
              <a:t> </a:t>
            </a:r>
            <a:r>
              <a:rPr lang="en-US" dirty="0">
                <a:solidFill>
                  <a:schemeClr val="tx1"/>
                </a:solidFill>
              </a:rPr>
              <a:t>to support school-level and university-based efforts to understand and increase the value of the work</a:t>
            </a:r>
            <a:r>
              <a:rPr lang="en-US" dirty="0" smtClean="0">
                <a:solidFill>
                  <a:schemeClr val="tx1"/>
                </a:solidFill>
              </a:rPr>
              <a:t>.</a:t>
            </a:r>
          </a:p>
          <a:p>
            <a:endParaRPr lang="en-US" dirty="0">
              <a:solidFill>
                <a:schemeClr val="tx1"/>
              </a:solidFill>
            </a:endParaRPr>
          </a:p>
          <a:p>
            <a:r>
              <a:rPr lang="en-US" dirty="0">
                <a:solidFill>
                  <a:schemeClr val="tx1"/>
                </a:solidFill>
              </a:rPr>
              <a:t>A </a:t>
            </a:r>
            <a:r>
              <a:rPr lang="en-US" b="1" i="1" dirty="0">
                <a:solidFill>
                  <a:schemeClr val="tx1"/>
                </a:solidFill>
              </a:rPr>
              <a:t>sustainable plan</a:t>
            </a:r>
            <a:r>
              <a:rPr lang="en-US" b="1" dirty="0">
                <a:solidFill>
                  <a:schemeClr val="tx1"/>
                </a:solidFill>
              </a:rPr>
              <a:t> </a:t>
            </a:r>
            <a:r>
              <a:rPr lang="en-US" dirty="0">
                <a:solidFill>
                  <a:schemeClr val="tx1"/>
                </a:solidFill>
              </a:rPr>
              <a:t>to ensure that participating teachers, students, and the school are able to continue to implement.</a:t>
            </a:r>
          </a:p>
        </p:txBody>
      </p:sp>
      <p:sp>
        <p:nvSpPr>
          <p:cNvPr id="4" name="Rectangle 3"/>
          <p:cNvSpPr/>
          <p:nvPr/>
        </p:nvSpPr>
        <p:spPr>
          <a:xfrm>
            <a:off x="457200" y="2133600"/>
            <a:ext cx="8610600" cy="6096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663914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Trajectory</a:t>
            </a:r>
            <a:endParaRPr lang="en-US" dirty="0"/>
          </a:p>
        </p:txBody>
      </p:sp>
      <p:sp>
        <p:nvSpPr>
          <p:cNvPr id="3" name="Content Placeholder 2"/>
          <p:cNvSpPr>
            <a:spLocks noGrp="1"/>
          </p:cNvSpPr>
          <p:nvPr>
            <p:ph idx="1"/>
          </p:nvPr>
        </p:nvSpPr>
        <p:spPr>
          <a:xfrm>
            <a:off x="457200" y="1219200"/>
            <a:ext cx="8229600" cy="4525963"/>
          </a:xfrm>
        </p:spPr>
        <p:txBody>
          <a:bodyPr/>
          <a:lstStyle/>
          <a:p>
            <a:pPr marL="457200" indent="-457200">
              <a:buAutoNum type="arabicPeriod"/>
            </a:pPr>
            <a:r>
              <a:rPr lang="en-AU" b="1" i="1" dirty="0" smtClean="0">
                <a:solidFill>
                  <a:schemeClr val="tx1"/>
                </a:solidFill>
              </a:rPr>
              <a:t>Gamer </a:t>
            </a:r>
            <a:r>
              <a:rPr lang="en-AU" b="1" i="1" dirty="0">
                <a:solidFill>
                  <a:schemeClr val="tx1"/>
                </a:solidFill>
              </a:rPr>
              <a:t>Mission</a:t>
            </a:r>
            <a:r>
              <a:rPr lang="en-AU" dirty="0">
                <a:solidFill>
                  <a:schemeClr val="tx1"/>
                </a:solidFill>
              </a:rPr>
              <a:t> | </a:t>
            </a:r>
            <a:r>
              <a:rPr lang="en-AU" dirty="0" smtClean="0">
                <a:solidFill>
                  <a:schemeClr val="tx1"/>
                </a:solidFill>
              </a:rPr>
              <a:t>Play</a:t>
            </a:r>
            <a:r>
              <a:rPr lang="en-AU" dirty="0">
                <a:solidFill>
                  <a:schemeClr val="tx1"/>
                </a:solidFill>
              </a:rPr>
              <a:t>, Reflect, </a:t>
            </a:r>
            <a:r>
              <a:rPr lang="en-AU" dirty="0" smtClean="0">
                <a:solidFill>
                  <a:schemeClr val="tx1"/>
                </a:solidFill>
              </a:rPr>
              <a:t>Deconstruct</a:t>
            </a:r>
            <a:endParaRPr lang="en-US" dirty="0">
              <a:solidFill>
                <a:schemeClr val="tx1"/>
              </a:solidFill>
            </a:endParaRPr>
          </a:p>
          <a:p>
            <a:pPr marL="457200" indent="-457200">
              <a:buAutoNum type="arabicPeriod"/>
            </a:pPr>
            <a:r>
              <a:rPr lang="en-AU" b="1" i="1" dirty="0" smtClean="0">
                <a:solidFill>
                  <a:schemeClr val="tx1"/>
                </a:solidFill>
              </a:rPr>
              <a:t>Facilitator </a:t>
            </a:r>
            <a:r>
              <a:rPr lang="en-AU" b="1" i="1" dirty="0">
                <a:solidFill>
                  <a:schemeClr val="tx1"/>
                </a:solidFill>
              </a:rPr>
              <a:t>Mission</a:t>
            </a:r>
            <a:r>
              <a:rPr lang="en-AU" dirty="0">
                <a:solidFill>
                  <a:schemeClr val="tx1"/>
                </a:solidFill>
              </a:rPr>
              <a:t> | </a:t>
            </a:r>
            <a:r>
              <a:rPr lang="en-AU" dirty="0" smtClean="0">
                <a:solidFill>
                  <a:schemeClr val="tx1"/>
                </a:solidFill>
              </a:rPr>
              <a:t>Plan</a:t>
            </a:r>
            <a:r>
              <a:rPr lang="en-AU" dirty="0">
                <a:solidFill>
                  <a:schemeClr val="tx1"/>
                </a:solidFill>
              </a:rPr>
              <a:t>, Implement, </a:t>
            </a:r>
            <a:r>
              <a:rPr lang="en-AU" dirty="0" smtClean="0">
                <a:solidFill>
                  <a:schemeClr val="tx1"/>
                </a:solidFill>
              </a:rPr>
              <a:t>Evaluate</a:t>
            </a:r>
          </a:p>
          <a:p>
            <a:pPr marL="457200" indent="-457200">
              <a:buFont typeface="Arial" pitchFamily="34" charset="0"/>
              <a:buAutoNum type="arabicPeriod"/>
            </a:pPr>
            <a:r>
              <a:rPr lang="en-AU" b="1" i="1" dirty="0" smtClean="0">
                <a:solidFill>
                  <a:schemeClr val="tx1"/>
                </a:solidFill>
              </a:rPr>
              <a:t>Transfer </a:t>
            </a:r>
            <a:r>
              <a:rPr lang="en-AU" b="1" i="1" dirty="0">
                <a:solidFill>
                  <a:schemeClr val="tx1"/>
                </a:solidFill>
              </a:rPr>
              <a:t>Mission</a:t>
            </a:r>
            <a:r>
              <a:rPr lang="en-AU" dirty="0">
                <a:solidFill>
                  <a:schemeClr val="tx1"/>
                </a:solidFill>
              </a:rPr>
              <a:t> | Translate, Support, </a:t>
            </a:r>
            <a:r>
              <a:rPr lang="en-AU" dirty="0" smtClean="0">
                <a:solidFill>
                  <a:schemeClr val="tx1"/>
                </a:solidFill>
              </a:rPr>
              <a:t>Impact</a:t>
            </a:r>
            <a:endParaRPr lang="en-US" dirty="0">
              <a:solidFill>
                <a:schemeClr val="tx1"/>
              </a:solidFill>
            </a:endParaRPr>
          </a:p>
          <a:p>
            <a:pPr marL="0" indent="0">
              <a:buNone/>
            </a:pPr>
            <a:r>
              <a:rPr lang="en-AU" b="1" i="1" dirty="0" smtClean="0">
                <a:solidFill>
                  <a:schemeClr val="tx1"/>
                </a:solidFill>
              </a:rPr>
              <a:t>--------</a:t>
            </a:r>
          </a:p>
          <a:p>
            <a:pPr marL="0" indent="0">
              <a:buNone/>
            </a:pPr>
            <a:r>
              <a:rPr lang="en-AU" b="1" i="1" dirty="0" smtClean="0">
                <a:solidFill>
                  <a:schemeClr val="tx1"/>
                </a:solidFill>
              </a:rPr>
              <a:t>4a</a:t>
            </a:r>
            <a:r>
              <a:rPr lang="en-AU" b="1" i="1" dirty="0">
                <a:solidFill>
                  <a:schemeClr val="tx1"/>
                </a:solidFill>
              </a:rPr>
              <a:t>. Modder Mission</a:t>
            </a:r>
            <a:r>
              <a:rPr lang="en-AU" dirty="0">
                <a:solidFill>
                  <a:schemeClr val="tx1"/>
                </a:solidFill>
              </a:rPr>
              <a:t> | </a:t>
            </a:r>
            <a:r>
              <a:rPr lang="en-AU" dirty="0" smtClean="0">
                <a:solidFill>
                  <a:schemeClr val="tx1"/>
                </a:solidFill>
              </a:rPr>
              <a:t>Modify</a:t>
            </a:r>
            <a:r>
              <a:rPr lang="en-AU" dirty="0">
                <a:solidFill>
                  <a:schemeClr val="tx1"/>
                </a:solidFill>
              </a:rPr>
              <a:t>, Activate, Share</a:t>
            </a:r>
            <a:endParaRPr lang="en-US" dirty="0">
              <a:solidFill>
                <a:schemeClr val="tx1"/>
              </a:solidFill>
            </a:endParaRPr>
          </a:p>
          <a:p>
            <a:pPr marL="0" indent="0">
              <a:buNone/>
            </a:pPr>
            <a:r>
              <a:rPr lang="en-AU" b="1" i="1" dirty="0" smtClean="0">
                <a:solidFill>
                  <a:schemeClr val="tx1"/>
                </a:solidFill>
              </a:rPr>
              <a:t>4b</a:t>
            </a:r>
            <a:r>
              <a:rPr lang="en-AU" b="1" i="1" dirty="0">
                <a:solidFill>
                  <a:schemeClr val="tx1"/>
                </a:solidFill>
              </a:rPr>
              <a:t>. Mentor Mission</a:t>
            </a:r>
            <a:r>
              <a:rPr lang="en-AU" dirty="0">
                <a:solidFill>
                  <a:schemeClr val="tx1"/>
                </a:solidFill>
              </a:rPr>
              <a:t> | </a:t>
            </a:r>
            <a:r>
              <a:rPr lang="en-AU" dirty="0" smtClean="0">
                <a:solidFill>
                  <a:schemeClr val="tx1"/>
                </a:solidFill>
              </a:rPr>
              <a:t>Connect</a:t>
            </a:r>
            <a:r>
              <a:rPr lang="en-AU" dirty="0">
                <a:solidFill>
                  <a:schemeClr val="tx1"/>
                </a:solidFill>
              </a:rPr>
              <a:t>, Initiate, </a:t>
            </a:r>
            <a:r>
              <a:rPr lang="en-AU" dirty="0" smtClean="0">
                <a:solidFill>
                  <a:schemeClr val="tx1"/>
                </a:solidFill>
              </a:rPr>
              <a:t>Collaborate</a:t>
            </a:r>
            <a:endParaRPr lang="en-US" dirty="0">
              <a:solidFill>
                <a:schemeClr val="tx1"/>
              </a:solidFill>
            </a:endParaRPr>
          </a:p>
        </p:txBody>
      </p:sp>
      <p:pic>
        <p:nvPicPr>
          <p:cNvPr id="4" name="Picture 3"/>
          <p:cNvPicPr>
            <a:picLocks noChangeAspect="1"/>
          </p:cNvPicPr>
          <p:nvPr/>
        </p:nvPicPr>
        <p:blipFill rotWithShape="1">
          <a:blip r:embed="rId2"/>
          <a:srcRect t="14572" r="49147" b="6943"/>
          <a:stretch/>
        </p:blipFill>
        <p:spPr>
          <a:xfrm>
            <a:off x="2743200" y="4112912"/>
            <a:ext cx="2743200" cy="1144888"/>
          </a:xfrm>
          <a:prstGeom prst="rect">
            <a:avLst/>
          </a:prstGeom>
        </p:spPr>
      </p:pic>
      <p:pic>
        <p:nvPicPr>
          <p:cNvPr id="5" name="Picture 4"/>
          <p:cNvPicPr>
            <a:picLocks noChangeAspect="1"/>
          </p:cNvPicPr>
          <p:nvPr/>
        </p:nvPicPr>
        <p:blipFill>
          <a:blip r:embed="rId3" cstate="print"/>
          <a:stretch>
            <a:fillRect/>
          </a:stretch>
        </p:blipFill>
        <p:spPr>
          <a:xfrm>
            <a:off x="68080" y="5522548"/>
            <a:ext cx="9055100" cy="1295400"/>
          </a:xfrm>
          <a:prstGeom prst="rect">
            <a:avLst/>
          </a:prstGeom>
          <a:effectLst>
            <a:glow rad="101600">
              <a:schemeClr val="tx2">
                <a:alpha val="75000"/>
              </a:schemeClr>
            </a:glow>
          </a:effectLst>
        </p:spPr>
      </p:pic>
    </p:spTree>
    <p:extLst>
      <p:ext uri="{BB962C8B-B14F-4D97-AF65-F5344CB8AC3E}">
        <p14:creationId xmlns:p14="http://schemas.microsoft.com/office/powerpoint/2010/main" val="365220000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Cook Inlet Tribal Council</a:t>
            </a:r>
            <a:endParaRPr lang="en-US" dirty="0"/>
          </a:p>
        </p:txBody>
      </p:sp>
      <p:sp>
        <p:nvSpPr>
          <p:cNvPr id="3" name="Content Placeholder 2"/>
          <p:cNvSpPr>
            <a:spLocks noGrp="1"/>
          </p:cNvSpPr>
          <p:nvPr>
            <p:ph idx="1"/>
          </p:nvPr>
        </p:nvSpPr>
        <p:spPr/>
        <p:txBody>
          <a:bodyPr/>
          <a:lstStyle/>
          <a:p>
            <a:r>
              <a:rPr lang="en-US" dirty="0"/>
              <a:t>We envision a future in which all Our People, especially Our youth, the stewards of our future, have access to vast opportunities, and have the ability, confidence, and courage to advance and achieve their goals, infused with an unshakeable belief in Our endless potential.</a:t>
            </a:r>
          </a:p>
        </p:txBody>
      </p:sp>
      <p:pic>
        <p:nvPicPr>
          <p:cNvPr id="4" name="Picture 3"/>
          <p:cNvPicPr>
            <a:picLocks noChangeAspect="1"/>
          </p:cNvPicPr>
          <p:nvPr/>
        </p:nvPicPr>
        <p:blipFill>
          <a:blip r:embed="rId2"/>
          <a:stretch>
            <a:fillRect/>
          </a:stretch>
        </p:blipFill>
        <p:spPr>
          <a:xfrm>
            <a:off x="2743200" y="4495800"/>
            <a:ext cx="3657600" cy="1868653"/>
          </a:xfrm>
          <a:prstGeom prst="rect">
            <a:avLst/>
          </a:prstGeom>
        </p:spPr>
      </p:pic>
    </p:spTree>
    <p:extLst>
      <p:ext uri="{BB962C8B-B14F-4D97-AF65-F5344CB8AC3E}">
        <p14:creationId xmlns:p14="http://schemas.microsoft.com/office/powerpoint/2010/main" val="23230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bwMode="auto">
          <a:xfrm>
            <a:off x="304800" y="914400"/>
            <a:ext cx="8086725" cy="53816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spcAft>
                <a:spcPts val="1200"/>
              </a:spcAft>
              <a:tabLst>
                <a:tab pos="1200150" algn="l"/>
              </a:tabLst>
            </a:pPr>
            <a:r>
              <a:rPr lang="en-US" sz="2000" b="1" dirty="0" smtClean="0">
                <a:solidFill>
                  <a:srgbClr val="000000"/>
                </a:solidFill>
                <a:latin typeface="Arial" pitchFamily="34" charset="0"/>
                <a:cs typeface="Arial" pitchFamily="34" charset="0"/>
              </a:rPr>
              <a:t>Directors: Dr. James Gee, Dr. Sasha Barab, Alan </a:t>
            </a:r>
            <a:r>
              <a:rPr lang="en-US" sz="2000" b="1" dirty="0" err="1" smtClean="0">
                <a:solidFill>
                  <a:srgbClr val="000000"/>
                </a:solidFill>
                <a:latin typeface="Arial" pitchFamily="34" charset="0"/>
                <a:cs typeface="Arial" pitchFamily="34" charset="0"/>
              </a:rPr>
              <a:t>Gershenfeld</a:t>
            </a:r>
            <a:endParaRPr lang="en-US" sz="2000" b="1" dirty="0" smtClean="0">
              <a:solidFill>
                <a:srgbClr val="000000"/>
              </a:solidFill>
              <a:latin typeface="Arial" pitchFamily="34" charset="0"/>
              <a:cs typeface="Arial" pitchFamily="34" charset="0"/>
            </a:endParaRPr>
          </a:p>
        </p:txBody>
      </p:sp>
      <p:pic>
        <p:nvPicPr>
          <p:cNvPr id="19" name="Picture 18" descr="Games_For_Impact_LogoHD01.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1295400"/>
            <a:ext cx="2667000" cy="2363336"/>
          </a:xfrm>
          <a:prstGeom prst="rect">
            <a:avLst/>
          </a:prstGeom>
          <a:ln>
            <a:noFill/>
          </a:ln>
          <a:effectLst>
            <a:outerShdw blurRad="292100" dist="139700" dir="2700000" algn="tl" rotWithShape="0">
              <a:srgbClr val="333333">
                <a:alpha val="65000"/>
              </a:srgbClr>
            </a:outerShdw>
          </a:effectLst>
          <a:scene3d>
            <a:camera prst="perspectiveHeroicExtremeRightFacing"/>
            <a:lightRig rig="threePt" dir="t"/>
          </a:scene3d>
        </p:spPr>
      </p:pic>
      <p:sp>
        <p:nvSpPr>
          <p:cNvPr id="22" name="TextBox 21"/>
          <p:cNvSpPr txBox="1"/>
          <p:nvPr/>
        </p:nvSpPr>
        <p:spPr>
          <a:xfrm>
            <a:off x="2286000" y="1891605"/>
            <a:ext cx="7239000" cy="1384995"/>
          </a:xfrm>
          <a:prstGeom prst="rect">
            <a:avLst/>
          </a:prstGeom>
          <a:noFill/>
        </p:spPr>
        <p:txBody>
          <a:bodyPr wrap="square" rtlCol="0">
            <a:spAutoFit/>
          </a:bodyPr>
          <a:lstStyle/>
          <a:p>
            <a:r>
              <a:rPr lang="en-US" sz="2200" dirty="0" smtClean="0">
                <a:cs typeface="Arial"/>
              </a:rPr>
              <a:t>Bring </a:t>
            </a:r>
            <a:r>
              <a:rPr lang="en-US" sz="2200" b="1" dirty="0" smtClean="0">
                <a:cs typeface="Arial"/>
              </a:rPr>
              <a:t>together learning scientists</a:t>
            </a:r>
            <a:r>
              <a:rPr lang="en-US" sz="2200" dirty="0" smtClean="0">
                <a:cs typeface="Arial"/>
              </a:rPr>
              <a:t>, </a:t>
            </a:r>
            <a:r>
              <a:rPr lang="en-US" sz="2200" b="1" dirty="0" smtClean="0">
                <a:cs typeface="Arial"/>
              </a:rPr>
              <a:t>researchers</a:t>
            </a:r>
            <a:r>
              <a:rPr lang="en-US" sz="2200" dirty="0" smtClean="0">
                <a:cs typeface="Arial"/>
              </a:rPr>
              <a:t>, </a:t>
            </a:r>
            <a:r>
              <a:rPr lang="en-US" sz="2200" b="1" dirty="0" smtClean="0">
                <a:cs typeface="Arial"/>
              </a:rPr>
              <a:t>game developers </a:t>
            </a:r>
            <a:r>
              <a:rPr lang="en-US" sz="2200" dirty="0" smtClean="0">
                <a:cs typeface="Arial"/>
              </a:rPr>
              <a:t>and </a:t>
            </a:r>
            <a:r>
              <a:rPr lang="en-US" sz="2200" b="1" dirty="0" smtClean="0">
                <a:cs typeface="Arial"/>
              </a:rPr>
              <a:t>entrepreneurs </a:t>
            </a:r>
            <a:r>
              <a:rPr lang="en-US" sz="2200" dirty="0" smtClean="0">
                <a:cs typeface="Arial"/>
              </a:rPr>
              <a:t>… to </a:t>
            </a:r>
            <a:r>
              <a:rPr lang="en-US" sz="2200" dirty="0">
                <a:cs typeface="Arial"/>
              </a:rPr>
              <a:t>create sustainable solutions for society’s biggest </a:t>
            </a:r>
            <a:r>
              <a:rPr lang="en-US" sz="2200" dirty="0" smtClean="0">
                <a:cs typeface="Arial"/>
              </a:rPr>
              <a:t>challenges</a:t>
            </a:r>
            <a:r>
              <a:rPr lang="en-US" sz="2200" dirty="0">
                <a:cs typeface="Arial"/>
              </a:rPr>
              <a:t>.</a:t>
            </a:r>
          </a:p>
          <a:p>
            <a:endParaRPr lang="en-US" dirty="0"/>
          </a:p>
        </p:txBody>
      </p:sp>
      <p:sp>
        <p:nvSpPr>
          <p:cNvPr id="10" name="Title 5"/>
          <p:cNvSpPr>
            <a:spLocks noGrp="1"/>
          </p:cNvSpPr>
          <p:nvPr>
            <p:ph type="title"/>
          </p:nvPr>
        </p:nvSpPr>
        <p:spPr>
          <a:xfrm>
            <a:off x="457200" y="-76200"/>
            <a:ext cx="8229600" cy="838200"/>
          </a:xfrm>
        </p:spPr>
        <p:txBody>
          <a:bodyPr/>
          <a:lstStyle/>
          <a:p>
            <a:r>
              <a:rPr lang="en-US" sz="4000" dirty="0" smtClean="0"/>
              <a:t>Center for Games and Impact</a:t>
            </a:r>
            <a:endParaRPr lang="en-US" sz="4000" dirty="0"/>
          </a:p>
        </p:txBody>
      </p:sp>
      <p:pic>
        <p:nvPicPr>
          <p:cNvPr id="11" name="Picture 10"/>
          <p:cNvPicPr>
            <a:picLocks noChangeAspect="1"/>
          </p:cNvPicPr>
          <p:nvPr/>
        </p:nvPicPr>
        <p:blipFill>
          <a:blip r:embed="rId3"/>
          <a:stretch>
            <a:fillRect/>
          </a:stretch>
        </p:blipFill>
        <p:spPr>
          <a:xfrm>
            <a:off x="5425589" y="3894573"/>
            <a:ext cx="3275633" cy="2125864"/>
          </a:xfrm>
          <a:prstGeom prst="rect">
            <a:avLst/>
          </a:prstGeom>
        </p:spPr>
      </p:pic>
      <p:pic>
        <p:nvPicPr>
          <p:cNvPr id="12" name="Picture 11"/>
          <p:cNvPicPr>
            <a:picLocks noChangeAspect="1"/>
          </p:cNvPicPr>
          <p:nvPr/>
        </p:nvPicPr>
        <p:blipFill>
          <a:blip r:embed="rId4"/>
          <a:stretch>
            <a:fillRect/>
          </a:stretch>
        </p:blipFill>
        <p:spPr>
          <a:xfrm>
            <a:off x="1151589" y="3962400"/>
            <a:ext cx="2673800" cy="2005350"/>
          </a:xfrm>
          <a:prstGeom prst="rect">
            <a:avLst/>
          </a:prstGeom>
        </p:spPr>
      </p:pic>
      <p:sp>
        <p:nvSpPr>
          <p:cNvPr id="13" name="Notched Right Arrow 12"/>
          <p:cNvSpPr/>
          <p:nvPr/>
        </p:nvSpPr>
        <p:spPr>
          <a:xfrm flipV="1">
            <a:off x="4123465" y="4656111"/>
            <a:ext cx="844923" cy="389965"/>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340274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34108</TotalTime>
  <Words>2081</Words>
  <Application>Microsoft Macintosh PowerPoint</Application>
  <PresentationFormat>On-screen Show (4:3)</PresentationFormat>
  <Paragraphs>224</Paragraphs>
  <Slides>32</Slides>
  <Notes>2</Notes>
  <HiddenSlides>0</HiddenSlides>
  <MMClips>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Executive</vt:lpstr>
      <vt:lpstr>Document</vt:lpstr>
      <vt:lpstr>PowerPoint Presentation</vt:lpstr>
      <vt:lpstr>PowerPoint Presentation</vt:lpstr>
      <vt:lpstr>Videogames as 21st Century Curricula</vt:lpstr>
      <vt:lpstr>PowerPoint Presentation</vt:lpstr>
      <vt:lpstr>PowerPoint Presentation</vt:lpstr>
      <vt:lpstr>Teacher Support</vt:lpstr>
      <vt:lpstr>sas</vt:lpstr>
      <vt:lpstr>PowerPoint Presentation</vt:lpstr>
      <vt:lpstr>Videogames as 21st Century Curricula</vt:lpstr>
      <vt:lpstr>Transformational Play</vt:lpstr>
      <vt:lpstr>Transformational Play</vt:lpstr>
      <vt:lpstr>Design Tensions</vt:lpstr>
      <vt:lpstr>Designing a  genetics game</vt:lpstr>
      <vt:lpstr>PowerPoint Presentation</vt:lpstr>
      <vt:lpstr>Goal for Making Playable Fiction</vt:lpstr>
      <vt:lpstr>Setting the Stage</vt:lpstr>
      <vt:lpstr>PowerPoint Presentation</vt:lpstr>
      <vt:lpstr>PowerPoint Presentation</vt:lpstr>
      <vt:lpstr>Player Quotes # 1</vt:lpstr>
      <vt:lpstr>Player Quotes # 2</vt:lpstr>
      <vt:lpstr>Player Quotes # 3</vt:lpstr>
      <vt:lpstr>Center for Games and Impact</vt:lpstr>
      <vt:lpstr>Gamification</vt:lpstr>
      <vt:lpstr>Full Life Cycle</vt:lpstr>
      <vt:lpstr>Atlantis Remixed – Doctors Cure</vt:lpstr>
      <vt:lpstr>Game-Infused Experience</vt:lpstr>
      <vt:lpstr>Embedded Assessment</vt:lpstr>
      <vt:lpstr>Badge-Based Affinity Spaces</vt:lpstr>
      <vt:lpstr>Game Savvy Teachers</vt:lpstr>
      <vt:lpstr>Example Trajectory</vt:lpstr>
      <vt:lpstr>Cook Inlet Tribal Council</vt:lpstr>
      <vt:lpstr>Center for Games and Impact</vt:lpstr>
    </vt:vector>
  </TitlesOfParts>
  <Company>E-Line Ventures,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 Angst</dc:creator>
  <cp:lastModifiedBy>Sasha Barab</cp:lastModifiedBy>
  <cp:revision>371</cp:revision>
  <cp:lastPrinted>2011-10-18T18:16:13Z</cp:lastPrinted>
  <dcterms:created xsi:type="dcterms:W3CDTF">2011-08-08T17:17:17Z</dcterms:created>
  <dcterms:modified xsi:type="dcterms:W3CDTF">2012-08-28T16:05:13Z</dcterms:modified>
</cp:coreProperties>
</file>